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5" r:id="rId3"/>
    <p:sldId id="262" r:id="rId4"/>
    <p:sldId id="266" r:id="rId5"/>
    <p:sldId id="260" r:id="rId6"/>
    <p:sldId id="261" r:id="rId7"/>
    <p:sldId id="263" r:id="rId8"/>
    <p:sldId id="276" r:id="rId9"/>
    <p:sldId id="264" r:id="rId10"/>
    <p:sldId id="265" r:id="rId11"/>
    <p:sldId id="267" r:id="rId12"/>
    <p:sldId id="277" r:id="rId13"/>
    <p:sldId id="278" r:id="rId14"/>
    <p:sldId id="279" r:id="rId15"/>
    <p:sldId id="256" r:id="rId16"/>
    <p:sldId id="271" r:id="rId17"/>
    <p:sldId id="272" r:id="rId18"/>
    <p:sldId id="273" r:id="rId19"/>
    <p:sldId id="257" r:id="rId20"/>
    <p:sldId id="269" r:id="rId21"/>
    <p:sldId id="270" r:id="rId22"/>
    <p:sldId id="268" r:id="rId23"/>
    <p:sldId id="274" r:id="rId24"/>
  </p:sldIdLst>
  <p:sldSz cx="10298113" cy="514826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2">
          <p15:clr>
            <a:srgbClr val="A4A3A4"/>
          </p15:clr>
        </p15:guide>
        <p15:guide id="2" pos="32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6" y="24"/>
      </p:cViewPr>
      <p:guideLst>
        <p:guide orient="horz" pos="1622"/>
        <p:guide pos="32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1;&#1091;&#1076;&#1085;&#1080;&#1082;\Music\Desktop\&#1085;&#1072;&#1076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en\&#1086;&#1072;&#1080;&#1087;&#1074;&#1087;\4%20&#1050;&#1072;&#1079;&#1072;&#1082;&#1086;&#1074;&#1072;\&#1085;&#1072;&#1076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en\&#1086;&#1072;&#1080;&#1087;&#1074;&#1087;\4%20&#1050;&#1072;&#1079;&#1072;&#1082;&#1086;&#1074;&#1072;\&#1085;&#1072;&#1076;&#107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"Зоны риска" в области  качества образования в</a:t>
            </a:r>
            <a:r>
              <a:rPr lang="ru-RU" baseline="0" dirty="0">
                <a:solidFill>
                  <a:schemeClr val="tx1"/>
                </a:solidFill>
              </a:rPr>
              <a:t> кластере с высоким ИСБШ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13310118604367621"/>
          <c:y val="1.4992931060681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544310993383897E-2"/>
          <c:y val="0.14000550750828278"/>
          <c:w val="0.87494103559635694"/>
          <c:h val="0.70546379243578161"/>
        </c:manualLayout>
      </c:layout>
      <c:lineChart>
        <c:grouping val="standard"/>
        <c:varyColors val="0"/>
        <c:ser>
          <c:idx val="0"/>
          <c:order val="0"/>
          <c:tx>
            <c:v>математика ЕГЭ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Лист1!$A$1:$A$22</c:f>
              <c:strCache>
                <c:ptCount val="22"/>
                <c:pt idx="0">
                  <c:v>гимназия №23</c:v>
                </c:pt>
                <c:pt idx="1">
                  <c:v>лицей № 48</c:v>
                </c:pt>
                <c:pt idx="2">
                  <c:v>Гимназия № 69</c:v>
                </c:pt>
                <c:pt idx="3">
                  <c:v>Лицей "ИСТЭК"</c:v>
                </c:pt>
                <c:pt idx="4">
                  <c:v> гимназия № 36</c:v>
                </c:pt>
                <c:pt idx="5">
                  <c:v> СОШ №2</c:v>
                </c:pt>
                <c:pt idx="6">
                  <c:v>СОШ "КМШ"</c:v>
                </c:pt>
                <c:pt idx="7">
                  <c:v> гимназия № 92</c:v>
                </c:pt>
                <c:pt idx="8">
                  <c:v>СОШ № 52</c:v>
                </c:pt>
                <c:pt idx="9">
                  <c:v>НСОЧУ "РПШ"</c:v>
                </c:pt>
                <c:pt idx="10">
                  <c:v>лицей № 4</c:v>
                </c:pt>
                <c:pt idx="11">
                  <c:v>лицей № 90</c:v>
                </c:pt>
                <c:pt idx="12">
                  <c:v>СОШ № 20</c:v>
                </c:pt>
                <c:pt idx="13">
                  <c:v>Гимназия № 40</c:v>
                </c:pt>
                <c:pt idx="14">
                  <c:v>СОШ № 8</c:v>
                </c:pt>
                <c:pt idx="15">
                  <c:v>ГИМН № 18</c:v>
                </c:pt>
                <c:pt idx="16">
                  <c:v>СОШ №101</c:v>
                </c:pt>
                <c:pt idx="17">
                  <c:v>Гимназия № 82</c:v>
                </c:pt>
                <c:pt idx="18">
                  <c:v>"Школа-интернат </c:v>
                </c:pt>
                <c:pt idx="19">
                  <c:v> СОШ 43</c:v>
                </c:pt>
                <c:pt idx="20">
                  <c:v>ГИМН № 72</c:v>
                </c:pt>
                <c:pt idx="21">
                  <c:v>гимназия  №54</c:v>
                </c:pt>
              </c:strCache>
            </c:strRef>
          </c:cat>
          <c:val>
            <c:numRef>
              <c:f>Лист1!$B$1:$B$22</c:f>
              <c:numCache>
                <c:formatCode>#,##0.00</c:formatCode>
                <c:ptCount val="22"/>
                <c:pt idx="0">
                  <c:v>70.099999999999994</c:v>
                </c:pt>
                <c:pt idx="1">
                  <c:v>75.2</c:v>
                </c:pt>
                <c:pt idx="2">
                  <c:v>59.4</c:v>
                </c:pt>
                <c:pt idx="3">
                  <c:v>69.3</c:v>
                </c:pt>
                <c:pt idx="4">
                  <c:v>60.2</c:v>
                </c:pt>
                <c:pt idx="5">
                  <c:v>56.6</c:v>
                </c:pt>
                <c:pt idx="6">
                  <c:v>58.1</c:v>
                </c:pt>
                <c:pt idx="7">
                  <c:v>77.2</c:v>
                </c:pt>
                <c:pt idx="8">
                  <c:v>55.1</c:v>
                </c:pt>
                <c:pt idx="9">
                  <c:v>70</c:v>
                </c:pt>
                <c:pt idx="10">
                  <c:v>71.400000000000006</c:v>
                </c:pt>
                <c:pt idx="11">
                  <c:v>76.099999999999994</c:v>
                </c:pt>
                <c:pt idx="12">
                  <c:v>59.6</c:v>
                </c:pt>
                <c:pt idx="13">
                  <c:v>54.6</c:v>
                </c:pt>
                <c:pt idx="14">
                  <c:v>67.8</c:v>
                </c:pt>
                <c:pt idx="15">
                  <c:v>54.8</c:v>
                </c:pt>
                <c:pt idx="16">
                  <c:v>57.4</c:v>
                </c:pt>
                <c:pt idx="17">
                  <c:v>64.400000000000006</c:v>
                </c:pt>
                <c:pt idx="18">
                  <c:v>47.3</c:v>
                </c:pt>
                <c:pt idx="19">
                  <c:v>48.8</c:v>
                </c:pt>
                <c:pt idx="20">
                  <c:v>57.4</c:v>
                </c:pt>
                <c:pt idx="21">
                  <c:v>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39-4FEE-9129-0284DBAEF25B}"/>
            </c:ext>
          </c:extLst>
        </c:ser>
        <c:ser>
          <c:idx val="1"/>
          <c:order val="1"/>
          <c:tx>
            <c:v>математика ОГЭ 2019</c:v>
          </c:tx>
          <c:spPr>
            <a:ln>
              <a:solidFill>
                <a:srgbClr val="002060"/>
              </a:solidFill>
            </a:ln>
          </c:spPr>
          <c:marker>
            <c:spPr>
              <a:ln>
                <a:solidFill>
                  <a:srgbClr val="00206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Лист1!$A$1:$A$22</c:f>
              <c:strCache>
                <c:ptCount val="22"/>
                <c:pt idx="0">
                  <c:v>гимназия №23</c:v>
                </c:pt>
                <c:pt idx="1">
                  <c:v>лицей № 48</c:v>
                </c:pt>
                <c:pt idx="2">
                  <c:v>Гимназия № 69</c:v>
                </c:pt>
                <c:pt idx="3">
                  <c:v>Лицей "ИСТЭК"</c:v>
                </c:pt>
                <c:pt idx="4">
                  <c:v> гимназия № 36</c:v>
                </c:pt>
                <c:pt idx="5">
                  <c:v> СОШ №2</c:v>
                </c:pt>
                <c:pt idx="6">
                  <c:v>СОШ "КМШ"</c:v>
                </c:pt>
                <c:pt idx="7">
                  <c:v> гимназия № 92</c:v>
                </c:pt>
                <c:pt idx="8">
                  <c:v>СОШ № 52</c:v>
                </c:pt>
                <c:pt idx="9">
                  <c:v>НСОЧУ "РПШ"</c:v>
                </c:pt>
                <c:pt idx="10">
                  <c:v>лицей № 4</c:v>
                </c:pt>
                <c:pt idx="11">
                  <c:v>лицей № 90</c:v>
                </c:pt>
                <c:pt idx="12">
                  <c:v>СОШ № 20</c:v>
                </c:pt>
                <c:pt idx="13">
                  <c:v>Гимназия № 40</c:v>
                </c:pt>
                <c:pt idx="14">
                  <c:v>СОШ № 8</c:v>
                </c:pt>
                <c:pt idx="15">
                  <c:v>ГИМН № 18</c:v>
                </c:pt>
                <c:pt idx="16">
                  <c:v>СОШ №101</c:v>
                </c:pt>
                <c:pt idx="17">
                  <c:v>Гимназия № 82</c:v>
                </c:pt>
                <c:pt idx="18">
                  <c:v>"Школа-интернат </c:v>
                </c:pt>
                <c:pt idx="19">
                  <c:v> СОШ 43</c:v>
                </c:pt>
                <c:pt idx="20">
                  <c:v>ГИМН № 72</c:v>
                </c:pt>
                <c:pt idx="21">
                  <c:v>гимназия  №54</c:v>
                </c:pt>
              </c:strCache>
            </c:strRef>
          </c:cat>
          <c:val>
            <c:numRef>
              <c:f>Лист1!$C$1:$C$22</c:f>
              <c:numCache>
                <c:formatCode>#,##0.00</c:formatCode>
                <c:ptCount val="22"/>
                <c:pt idx="0">
                  <c:v>20.9</c:v>
                </c:pt>
                <c:pt idx="1">
                  <c:v>22.1</c:v>
                </c:pt>
                <c:pt idx="2">
                  <c:v>18.7</c:v>
                </c:pt>
                <c:pt idx="3">
                  <c:v>18.3</c:v>
                </c:pt>
                <c:pt idx="4">
                  <c:v>20.5</c:v>
                </c:pt>
                <c:pt idx="5">
                  <c:v>18.2</c:v>
                </c:pt>
                <c:pt idx="6">
                  <c:v>18.899999999999999</c:v>
                </c:pt>
                <c:pt idx="7">
                  <c:v>22.4</c:v>
                </c:pt>
                <c:pt idx="8">
                  <c:v>18.100000000000001</c:v>
                </c:pt>
                <c:pt idx="9">
                  <c:v>21.5</c:v>
                </c:pt>
                <c:pt idx="10">
                  <c:v>16.2</c:v>
                </c:pt>
                <c:pt idx="11">
                  <c:v>20.2</c:v>
                </c:pt>
                <c:pt idx="12">
                  <c:v>17.8</c:v>
                </c:pt>
                <c:pt idx="13">
                  <c:v>18.3</c:v>
                </c:pt>
                <c:pt idx="14">
                  <c:v>16.2</c:v>
                </c:pt>
                <c:pt idx="15">
                  <c:v>18.899999999999999</c:v>
                </c:pt>
                <c:pt idx="16">
                  <c:v>18</c:v>
                </c:pt>
                <c:pt idx="17">
                  <c:v>20.100000000000001</c:v>
                </c:pt>
                <c:pt idx="18">
                  <c:v>16.5</c:v>
                </c:pt>
                <c:pt idx="19">
                  <c:v>17</c:v>
                </c:pt>
                <c:pt idx="20">
                  <c:v>18.399999999999999</c:v>
                </c:pt>
                <c:pt idx="21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939-4FEE-9129-0284DBAEF2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287488"/>
        <c:axId val="51609600"/>
      </c:lineChart>
      <c:catAx>
        <c:axId val="52287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1609600"/>
        <c:crosses val="autoZero"/>
        <c:auto val="1"/>
        <c:lblAlgn val="ctr"/>
        <c:lblOffset val="100"/>
        <c:noMultiLvlLbl val="0"/>
      </c:catAx>
      <c:valAx>
        <c:axId val="516096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5228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89041692369097"/>
          <c:y val="9.130125011502109E-2"/>
          <c:w val="0.21777568126564828"/>
          <c:h val="0.14846297491502083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42008587739763E-2"/>
          <c:y val="2.8796228523628092E-2"/>
          <c:w val="0.72196169236556562"/>
          <c:h val="0.874572555663749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Лист1!$B$38</c:f>
              <c:strCache>
                <c:ptCount val="1"/>
                <c:pt idx="0">
                  <c:v>Математика ЕГЭ  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Лист1!$A$39:$A$48</c:f>
              <c:strCache>
                <c:ptCount val="10"/>
                <c:pt idx="0">
                  <c:v>СОШ №5</c:v>
                </c:pt>
                <c:pt idx="1">
                  <c:v>СОШ № 11</c:v>
                </c:pt>
                <c:pt idx="2">
                  <c:v>ЛИЦЕЙ № 64</c:v>
                </c:pt>
                <c:pt idx="3">
                  <c:v>СОШ № 68</c:v>
                </c:pt>
                <c:pt idx="4">
                  <c:v>СОШ № 75</c:v>
                </c:pt>
                <c:pt idx="5">
                  <c:v>СОШ № 95</c:v>
                </c:pt>
                <c:pt idx="6">
                  <c:v>СОШ № 85</c:v>
                </c:pt>
                <c:pt idx="7">
                  <c:v>СОШ № 80</c:v>
                </c:pt>
                <c:pt idx="8">
                  <c:v>О(С)ОШ № 3</c:v>
                </c:pt>
                <c:pt idx="9">
                  <c:v>СОШ № 50</c:v>
                </c:pt>
              </c:strCache>
            </c:strRef>
          </c:cat>
          <c:val>
            <c:numRef>
              <c:f>Лист1!$B$39:$B$48</c:f>
              <c:numCache>
                <c:formatCode>#,##0.00</c:formatCode>
                <c:ptCount val="10"/>
                <c:pt idx="0">
                  <c:v>70.599999999999994</c:v>
                </c:pt>
                <c:pt idx="1">
                  <c:v>45.2</c:v>
                </c:pt>
                <c:pt idx="2">
                  <c:v>58.7</c:v>
                </c:pt>
                <c:pt idx="3">
                  <c:v>62.6</c:v>
                </c:pt>
                <c:pt idx="4">
                  <c:v>51.2</c:v>
                </c:pt>
                <c:pt idx="5">
                  <c:v>61.9</c:v>
                </c:pt>
                <c:pt idx="6">
                  <c:v>50</c:v>
                </c:pt>
                <c:pt idx="7">
                  <c:v>55.1</c:v>
                </c:pt>
                <c:pt idx="8">
                  <c:v>50</c:v>
                </c:pt>
                <c:pt idx="9">
                  <c:v>55.1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BA3-4977-903A-18C569A1B106}"/>
            </c:ext>
          </c:extLst>
        </c:ser>
        <c:ser>
          <c:idx val="1"/>
          <c:order val="1"/>
          <c:tx>
            <c:strRef>
              <c:f>Лист1!$C$38</c:f>
              <c:strCache>
                <c:ptCount val="1"/>
                <c:pt idx="0">
                  <c:v>Математика ОГЭ 2019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Лист1!$A$39:$A$48</c:f>
              <c:strCache>
                <c:ptCount val="10"/>
                <c:pt idx="0">
                  <c:v>СОШ №5</c:v>
                </c:pt>
                <c:pt idx="1">
                  <c:v>СОШ № 11</c:v>
                </c:pt>
                <c:pt idx="2">
                  <c:v>ЛИЦЕЙ № 64</c:v>
                </c:pt>
                <c:pt idx="3">
                  <c:v>СОШ № 68</c:v>
                </c:pt>
                <c:pt idx="4">
                  <c:v>СОШ № 75</c:v>
                </c:pt>
                <c:pt idx="5">
                  <c:v>СОШ № 95</c:v>
                </c:pt>
                <c:pt idx="6">
                  <c:v>СОШ № 85</c:v>
                </c:pt>
                <c:pt idx="7">
                  <c:v>СОШ № 80</c:v>
                </c:pt>
                <c:pt idx="8">
                  <c:v>О(С)ОШ № 3</c:v>
                </c:pt>
                <c:pt idx="9">
                  <c:v>СОШ № 50</c:v>
                </c:pt>
              </c:strCache>
            </c:strRef>
          </c:cat>
          <c:val>
            <c:numRef>
              <c:f>Лист1!$C$39:$C$48</c:f>
              <c:numCache>
                <c:formatCode>#,##0.00</c:formatCode>
                <c:ptCount val="10"/>
                <c:pt idx="0">
                  <c:v>15.1</c:v>
                </c:pt>
                <c:pt idx="1">
                  <c:v>15</c:v>
                </c:pt>
                <c:pt idx="2">
                  <c:v>20</c:v>
                </c:pt>
                <c:pt idx="3">
                  <c:v>14</c:v>
                </c:pt>
                <c:pt idx="4">
                  <c:v>18</c:v>
                </c:pt>
                <c:pt idx="5">
                  <c:v>17.600000000000001</c:v>
                </c:pt>
                <c:pt idx="6">
                  <c:v>16.600000000000001</c:v>
                </c:pt>
                <c:pt idx="7">
                  <c:v>17.399999999999999</c:v>
                </c:pt>
                <c:pt idx="8">
                  <c:v>11.4</c:v>
                </c:pt>
                <c:pt idx="9">
                  <c:v>15.4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BA3-4977-903A-18C569A1B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89024"/>
        <c:axId val="51611904"/>
      </c:lineChart>
      <c:catAx>
        <c:axId val="5228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611904"/>
        <c:crosses val="autoZero"/>
        <c:auto val="1"/>
        <c:lblAlgn val="ctr"/>
        <c:lblOffset val="100"/>
        <c:noMultiLvlLbl val="0"/>
      </c:catAx>
      <c:valAx>
        <c:axId val="516119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22890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817263968720824"/>
          <c:y val="4.5893389296614115E-2"/>
          <c:w val="0.26171507259427312"/>
          <c:h val="0.1742057255076233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6070242600892E-2"/>
          <c:y val="5.1400554097404488E-2"/>
          <c:w val="0.80892056628085951"/>
          <c:h val="0.766549999921761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Лист1!$B$51</c:f>
              <c:strCache>
                <c:ptCount val="1"/>
                <c:pt idx="0">
                  <c:v>Математика ЕГЭ  2019</c:v>
                </c:pt>
              </c:strCache>
            </c:strRef>
          </c:tx>
          <c:dLbls>
            <c:dLbl>
              <c:idx val="1"/>
              <c:layout>
                <c:manualLayout>
                  <c:x val="-3.1656026823230467E-2"/>
                  <c:y val="1.987259631558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48-451D-8E24-3B636162E4CE}"/>
                </c:ext>
              </c:extLst>
            </c:dLbl>
            <c:dLbl>
              <c:idx val="2"/>
              <c:layout>
                <c:manualLayout>
                  <c:x val="-9.0445790923515627E-3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48-451D-8E24-3B636162E4CE}"/>
                </c:ext>
              </c:extLst>
            </c:dLbl>
            <c:dLbl>
              <c:idx val="3"/>
              <c:layout>
                <c:manualLayout>
                  <c:x val="-2.5626307428329425E-2"/>
                  <c:y val="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48-451D-8E24-3B636162E4CE}"/>
                </c:ext>
              </c:extLst>
            </c:dLbl>
            <c:dLbl>
              <c:idx val="5"/>
              <c:layout>
                <c:manualLayout>
                  <c:x val="-2.7133737277054659E-2"/>
                  <c:y val="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48-451D-8E24-3B636162E4CE}"/>
                </c:ext>
              </c:extLst>
            </c:dLbl>
            <c:dLbl>
              <c:idx val="6"/>
              <c:layout>
                <c:manualLayout>
                  <c:x val="-1.0552008941076822E-2"/>
                  <c:y val="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48-451D-8E24-3B636162E4CE}"/>
                </c:ext>
              </c:extLst>
            </c:dLbl>
            <c:dLbl>
              <c:idx val="7"/>
              <c:layout>
                <c:manualLayout>
                  <c:x val="-1.9596588033428383E-2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48-451D-8E24-3B636162E4CE}"/>
                </c:ext>
              </c:extLst>
            </c:dLbl>
            <c:dLbl>
              <c:idx val="8"/>
              <c:layout>
                <c:manualLayout>
                  <c:x val="-1.0552008941076822E-2"/>
                  <c:y val="1.987259631558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48-451D-8E24-3B636162E4CE}"/>
                </c:ext>
              </c:extLst>
            </c:dLbl>
            <c:dLbl>
              <c:idx val="9"/>
              <c:layout>
                <c:manualLayout>
                  <c:x val="-2.1104017882153644E-2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48-451D-8E24-3B636162E4CE}"/>
                </c:ext>
              </c:extLst>
            </c:dLbl>
            <c:dLbl>
              <c:idx val="10"/>
              <c:layout>
                <c:manualLayout>
                  <c:x val="-1.3566868638527343E-2"/>
                  <c:y val="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48-451D-8E24-3B636162E4CE}"/>
                </c:ext>
              </c:extLst>
            </c:dLbl>
            <c:dLbl>
              <c:idx val="11"/>
              <c:layout>
                <c:manualLayout>
                  <c:x val="-1.6581728335977864E-2"/>
                  <c:y val="-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48-451D-8E24-3B636162E4CE}"/>
                </c:ext>
              </c:extLst>
            </c:dLbl>
            <c:dLbl>
              <c:idx val="12"/>
              <c:layout>
                <c:manualLayout>
                  <c:x val="-1.3566868638527343E-2"/>
                  <c:y val="1.2420372697243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48-451D-8E24-3B636162E4CE}"/>
                </c:ext>
              </c:extLst>
            </c:dLbl>
            <c:dLbl>
              <c:idx val="13"/>
              <c:layout>
                <c:manualLayout>
                  <c:x val="-1.2059438789802084E-2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748-451D-8E24-3B636162E4CE}"/>
                </c:ext>
              </c:extLst>
            </c:dLbl>
            <c:dLbl>
              <c:idx val="14"/>
              <c:layout>
                <c:manualLayout>
                  <c:x val="-7.5371492436263014E-3"/>
                  <c:y val="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748-451D-8E24-3B636162E4CE}"/>
                </c:ext>
              </c:extLst>
            </c:dLbl>
            <c:dLbl>
              <c:idx val="15"/>
              <c:layout>
                <c:manualLayout>
                  <c:x val="-1.2059438789802137E-2"/>
                  <c:y val="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748-451D-8E24-3B636162E4CE}"/>
                </c:ext>
              </c:extLst>
            </c:dLbl>
            <c:dLbl>
              <c:idx val="16"/>
              <c:layout>
                <c:manualLayout>
                  <c:x val="-6.0297193949010418E-3"/>
                  <c:y val="-7.452223618346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748-451D-8E24-3B636162E4CE}"/>
                </c:ext>
              </c:extLst>
            </c:dLbl>
            <c:dLbl>
              <c:idx val="17"/>
              <c:layout>
                <c:manualLayout>
                  <c:x val="-3.01485969745052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748-451D-8E24-3B636162E4CE}"/>
                </c:ext>
              </c:extLst>
            </c:dLbl>
            <c:dLbl>
              <c:idx val="18"/>
              <c:layout>
                <c:manualLayout>
                  <c:x val="-1.3566868638527343E-2"/>
                  <c:y val="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748-451D-8E24-3B636162E4CE}"/>
                </c:ext>
              </c:extLst>
            </c:dLbl>
            <c:dLbl>
              <c:idx val="19"/>
              <c:layout>
                <c:manualLayout>
                  <c:x val="-1.8089158184703125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748-451D-8E24-3B636162E4CE}"/>
                </c:ext>
              </c:extLst>
            </c:dLbl>
            <c:dLbl>
              <c:idx val="20"/>
              <c:layout>
                <c:manualLayout>
                  <c:x val="-1.6581728335977864E-2"/>
                  <c:y val="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748-451D-8E24-3B636162E4CE}"/>
                </c:ext>
              </c:extLst>
            </c:dLbl>
            <c:dLbl>
              <c:idx val="21"/>
              <c:layout>
                <c:manualLayout>
                  <c:x val="-1.0552008941076822E-2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748-451D-8E24-3B636162E4CE}"/>
                </c:ext>
              </c:extLst>
            </c:dLbl>
            <c:dLbl>
              <c:idx val="22"/>
              <c:layout>
                <c:manualLayout>
                  <c:x val="-1.8089158184703125E-2"/>
                  <c:y val="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748-451D-8E24-3B636162E4CE}"/>
                </c:ext>
              </c:extLst>
            </c:dLbl>
            <c:dLbl>
              <c:idx val="23"/>
              <c:layout>
                <c:manualLayout>
                  <c:x val="-1.8089158184703125E-2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748-451D-8E24-3B636162E4CE}"/>
                </c:ext>
              </c:extLst>
            </c:dLbl>
            <c:dLbl>
              <c:idx val="24"/>
              <c:layout>
                <c:manualLayout>
                  <c:x val="-1.0552008941076822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748-451D-8E24-3B636162E4CE}"/>
                </c:ext>
              </c:extLst>
            </c:dLbl>
            <c:dLbl>
              <c:idx val="25"/>
              <c:layout>
                <c:manualLayout>
                  <c:x val="-1.0552008941076822E-2"/>
                  <c:y val="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748-451D-8E24-3B636162E4CE}"/>
                </c:ext>
              </c:extLst>
            </c:dLbl>
            <c:dLbl>
              <c:idx val="26"/>
              <c:layout>
                <c:manualLayout>
                  <c:x val="-1.0552008941076822E-2"/>
                  <c:y val="-4.968149078897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748-451D-8E24-3B636162E4CE}"/>
                </c:ext>
              </c:extLst>
            </c:dLbl>
            <c:dLbl>
              <c:idx val="27"/>
              <c:layout>
                <c:manualLayout>
                  <c:x val="-1.2059438789801973E-2"/>
                  <c:y val="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748-451D-8E24-3B636162E4CE}"/>
                </c:ext>
              </c:extLst>
            </c:dLbl>
            <c:dLbl>
              <c:idx val="28"/>
              <c:layout>
                <c:manualLayout>
                  <c:x val="-3.0148596974505209E-3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748-451D-8E24-3B636162E4CE}"/>
                </c:ext>
              </c:extLst>
            </c:dLbl>
            <c:dLbl>
              <c:idx val="29"/>
              <c:layout>
                <c:manualLayout>
                  <c:x val="-1.5074298487252714E-2"/>
                  <c:y val="-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748-451D-8E24-3B636162E4CE}"/>
                </c:ext>
              </c:extLst>
            </c:dLbl>
            <c:dLbl>
              <c:idx val="30"/>
              <c:layout>
                <c:manualLayout>
                  <c:x val="-7.53714924362630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748-451D-8E24-3B636162E4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Лист1!$A$52:$A$82</c:f>
              <c:strCache>
                <c:ptCount val="31"/>
                <c:pt idx="0">
                  <c:v>СОШ № 57</c:v>
                </c:pt>
                <c:pt idx="1">
                  <c:v>СОШ № 17</c:v>
                </c:pt>
                <c:pt idx="2">
                  <c:v>гимназия № 3</c:v>
                </c:pt>
                <c:pt idx="3">
                  <c:v> лицей № 12</c:v>
                </c:pt>
                <c:pt idx="4">
                  <c:v> СОШ №32</c:v>
                </c:pt>
                <c:pt idx="5">
                  <c:v> СОШ №51</c:v>
                </c:pt>
                <c:pt idx="6">
                  <c:v>СОШ № 70</c:v>
                </c:pt>
                <c:pt idx="7">
                  <c:v>СОШ №19</c:v>
                </c:pt>
                <c:pt idx="8">
                  <c:v>СОШ № 1</c:v>
                </c:pt>
                <c:pt idx="9">
                  <c:v>гимназия № 25</c:v>
                </c:pt>
                <c:pt idx="10">
                  <c:v>СОШ № 16</c:v>
                </c:pt>
                <c:pt idx="11">
                  <c:v>гимназия №87 </c:v>
                </c:pt>
                <c:pt idx="12">
                  <c:v>СОШ № 66</c:v>
                </c:pt>
                <c:pt idx="13">
                  <c:v> СОШ №34</c:v>
                </c:pt>
                <c:pt idx="14">
                  <c:v> СОШ № 10</c:v>
                </c:pt>
                <c:pt idx="15">
                  <c:v>СОШ № 46</c:v>
                </c:pt>
                <c:pt idx="16">
                  <c:v>СОШ № 78</c:v>
                </c:pt>
                <c:pt idx="17">
                  <c:v>СОШ №35</c:v>
                </c:pt>
                <c:pt idx="18">
                  <c:v>СОШ №89</c:v>
                </c:pt>
                <c:pt idx="19">
                  <c:v>Гимназия № 44</c:v>
                </c:pt>
                <c:pt idx="20">
                  <c:v>СОШ № 49</c:v>
                </c:pt>
                <c:pt idx="21">
                  <c:v>гимназия №33</c:v>
                </c:pt>
                <c:pt idx="22">
                  <c:v>СОШ №55</c:v>
                </c:pt>
                <c:pt idx="23">
                  <c:v>СОШ № 74</c:v>
                </c:pt>
                <c:pt idx="24">
                  <c:v>СОШ № 100</c:v>
                </c:pt>
                <c:pt idx="25">
                  <c:v>СОШ № 38</c:v>
                </c:pt>
                <c:pt idx="26">
                  <c:v>СОШ № 61</c:v>
                </c:pt>
                <c:pt idx="27">
                  <c:v>СОШ № 53</c:v>
                </c:pt>
                <c:pt idx="28">
                  <c:v>СОШ №31</c:v>
                </c:pt>
                <c:pt idx="29">
                  <c:v>СОШ №41</c:v>
                </c:pt>
                <c:pt idx="30">
                  <c:v>СОШ № 84</c:v>
                </c:pt>
              </c:strCache>
            </c:strRef>
          </c:cat>
          <c:val>
            <c:numRef>
              <c:f>Лист1!$B$52:$B$82</c:f>
              <c:numCache>
                <c:formatCode>#,##0.00</c:formatCode>
                <c:ptCount val="31"/>
                <c:pt idx="0">
                  <c:v>70.400000000000006</c:v>
                </c:pt>
                <c:pt idx="1">
                  <c:v>51.8</c:v>
                </c:pt>
                <c:pt idx="2">
                  <c:v>69.2</c:v>
                </c:pt>
                <c:pt idx="3">
                  <c:v>48.8</c:v>
                </c:pt>
                <c:pt idx="4">
                  <c:v>62.8</c:v>
                </c:pt>
                <c:pt idx="5">
                  <c:v>50</c:v>
                </c:pt>
                <c:pt idx="6">
                  <c:v>52.3</c:v>
                </c:pt>
                <c:pt idx="7">
                  <c:v>57.6</c:v>
                </c:pt>
                <c:pt idx="8">
                  <c:v>51.9</c:v>
                </c:pt>
                <c:pt idx="9">
                  <c:v>68.5</c:v>
                </c:pt>
                <c:pt idx="10">
                  <c:v>57.9</c:v>
                </c:pt>
                <c:pt idx="11">
                  <c:v>62.5</c:v>
                </c:pt>
                <c:pt idx="12">
                  <c:v>49.6</c:v>
                </c:pt>
                <c:pt idx="13">
                  <c:v>58</c:v>
                </c:pt>
                <c:pt idx="14">
                  <c:v>50.8</c:v>
                </c:pt>
                <c:pt idx="15">
                  <c:v>59.1</c:v>
                </c:pt>
                <c:pt idx="16">
                  <c:v>65.400000000000006</c:v>
                </c:pt>
                <c:pt idx="17">
                  <c:v>42.4</c:v>
                </c:pt>
                <c:pt idx="18">
                  <c:v>61.2</c:v>
                </c:pt>
                <c:pt idx="19">
                  <c:v>62.5</c:v>
                </c:pt>
                <c:pt idx="20">
                  <c:v>59.7</c:v>
                </c:pt>
                <c:pt idx="21">
                  <c:v>69.2</c:v>
                </c:pt>
                <c:pt idx="22">
                  <c:v>55</c:v>
                </c:pt>
                <c:pt idx="23">
                  <c:v>59.2</c:v>
                </c:pt>
                <c:pt idx="24">
                  <c:v>57.4</c:v>
                </c:pt>
                <c:pt idx="25">
                  <c:v>47.5</c:v>
                </c:pt>
                <c:pt idx="26">
                  <c:v>55.4</c:v>
                </c:pt>
                <c:pt idx="27">
                  <c:v>52.3</c:v>
                </c:pt>
                <c:pt idx="28">
                  <c:v>54.2</c:v>
                </c:pt>
                <c:pt idx="29">
                  <c:v>62.7</c:v>
                </c:pt>
                <c:pt idx="30">
                  <c:v>57.1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F748-451D-8E24-3B636162E4CE}"/>
            </c:ext>
          </c:extLst>
        </c:ser>
        <c:ser>
          <c:idx val="1"/>
          <c:order val="1"/>
          <c:tx>
            <c:strRef>
              <c:f>Лист1!$C$51</c:f>
              <c:strCache>
                <c:ptCount val="1"/>
                <c:pt idx="0">
                  <c:v>Математика ОГЭ 2019</c:v>
                </c:pt>
              </c:strCache>
            </c:strRef>
          </c:tx>
          <c:marker>
            <c:spPr>
              <a:solidFill>
                <a:schemeClr val="accent4">
                  <a:lumMod val="75000"/>
                </a:schemeClr>
              </a:solidFill>
            </c:spPr>
          </c:marker>
          <c:dPt>
            <c:idx val="9"/>
            <c:bubble3D val="0"/>
            <c:spPr>
              <a:ln>
                <a:solidFill>
                  <a:srgbClr val="7030A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F748-451D-8E24-3B636162E4CE}"/>
              </c:ext>
            </c:extLst>
          </c:dPt>
          <c:dLbls>
            <c:dLbl>
              <c:idx val="0"/>
              <c:layout>
                <c:manualLayout>
                  <c:x val="-1.3566868638527343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748-451D-8E24-3B636162E4CE}"/>
                </c:ext>
              </c:extLst>
            </c:dLbl>
            <c:dLbl>
              <c:idx val="1"/>
              <c:layout>
                <c:manualLayout>
                  <c:x val="-1.6581728335977864E-2"/>
                  <c:y val="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748-451D-8E24-3B636162E4CE}"/>
                </c:ext>
              </c:extLst>
            </c:dLbl>
            <c:dLbl>
              <c:idx val="2"/>
              <c:layout>
                <c:manualLayout>
                  <c:x val="-1.6581728335977864E-2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748-451D-8E24-3B636162E4CE}"/>
                </c:ext>
              </c:extLst>
            </c:dLbl>
            <c:dLbl>
              <c:idx val="3"/>
              <c:layout>
                <c:manualLayout>
                  <c:x val="-2.5626307428329425E-2"/>
                  <c:y val="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748-451D-8E24-3B636162E4CE}"/>
                </c:ext>
              </c:extLst>
            </c:dLbl>
            <c:dLbl>
              <c:idx val="4"/>
              <c:layout>
                <c:manualLayout>
                  <c:x val="-1.8089158184703125E-2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748-451D-8E24-3B636162E4CE}"/>
                </c:ext>
              </c:extLst>
            </c:dLbl>
            <c:dLbl>
              <c:idx val="5"/>
              <c:layout>
                <c:manualLayout>
                  <c:x val="-1.8089158184703098E-2"/>
                  <c:y val="9.9362981577947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748-451D-8E24-3B636162E4CE}"/>
                </c:ext>
              </c:extLst>
            </c:dLbl>
            <c:dLbl>
              <c:idx val="6"/>
              <c:layout>
                <c:manualLayout>
                  <c:x val="-1.0552008941076822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748-451D-8E24-3B636162E4CE}"/>
                </c:ext>
              </c:extLst>
            </c:dLbl>
            <c:dLbl>
              <c:idx val="7"/>
              <c:layout>
                <c:manualLayout>
                  <c:x val="-1.0552008941076822E-2"/>
                  <c:y val="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748-451D-8E24-3B636162E4CE}"/>
                </c:ext>
              </c:extLst>
            </c:dLbl>
            <c:dLbl>
              <c:idx val="8"/>
              <c:layout>
                <c:manualLayout>
                  <c:x val="-1.0552008941076822E-2"/>
                  <c:y val="4.9681490788974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748-451D-8E24-3B636162E4CE}"/>
                </c:ext>
              </c:extLst>
            </c:dLbl>
            <c:dLbl>
              <c:idx val="9"/>
              <c:layout>
                <c:manualLayout>
                  <c:x val="-1.2059438789802084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748-451D-8E24-3B636162E4CE}"/>
                </c:ext>
              </c:extLst>
            </c:dLbl>
            <c:dLbl>
              <c:idx val="10"/>
              <c:layout>
                <c:manualLayout>
                  <c:x val="-1.3566868638527343E-2"/>
                  <c:y val="1.9872596315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748-451D-8E24-3B636162E4CE}"/>
                </c:ext>
              </c:extLst>
            </c:dLbl>
            <c:dLbl>
              <c:idx val="11"/>
              <c:layout>
                <c:manualLayout>
                  <c:x val="-1.2059438789802084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748-451D-8E24-3B636162E4CE}"/>
                </c:ext>
              </c:extLst>
            </c:dLbl>
            <c:dLbl>
              <c:idx val="12"/>
              <c:layout>
                <c:manualLayout>
                  <c:x val="-1.8089158184703125E-2"/>
                  <c:y val="2.4840745394486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748-451D-8E24-3B636162E4CE}"/>
                </c:ext>
              </c:extLst>
            </c:dLbl>
            <c:dLbl>
              <c:idx val="13"/>
              <c:layout>
                <c:manualLayout>
                  <c:x val="-1.2059438789802084E-2"/>
                  <c:y val="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748-451D-8E24-3B636162E4CE}"/>
                </c:ext>
              </c:extLst>
            </c:dLbl>
            <c:dLbl>
              <c:idx val="14"/>
              <c:layout>
                <c:manualLayout>
                  <c:x val="-1.2059438789802084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748-451D-8E24-3B636162E4CE}"/>
                </c:ext>
              </c:extLst>
            </c:dLbl>
            <c:dLbl>
              <c:idx val="15"/>
              <c:layout>
                <c:manualLayout>
                  <c:x val="-1.2059438789802137E-2"/>
                  <c:y val="1.73885217761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748-451D-8E24-3B636162E4CE}"/>
                </c:ext>
              </c:extLst>
            </c:dLbl>
            <c:dLbl>
              <c:idx val="16"/>
              <c:layout>
                <c:manualLayout>
                  <c:x val="-6.0297193949010418E-3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748-451D-8E24-3B636162E4CE}"/>
                </c:ext>
              </c:extLst>
            </c:dLbl>
            <c:dLbl>
              <c:idx val="17"/>
              <c:layout>
                <c:manualLayout>
                  <c:x val="-1.5074298487252603E-2"/>
                  <c:y val="2.484074539448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748-451D-8E24-3B636162E4CE}"/>
                </c:ext>
              </c:extLst>
            </c:dLbl>
            <c:dLbl>
              <c:idx val="18"/>
              <c:layout>
                <c:manualLayout>
                  <c:x val="-1.2059438789802084E-2"/>
                  <c:y val="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748-451D-8E24-3B636162E4CE}"/>
                </c:ext>
              </c:extLst>
            </c:dLbl>
            <c:dLbl>
              <c:idx val="19"/>
              <c:layout>
                <c:manualLayout>
                  <c:x val="-7.5371492436263014E-3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748-451D-8E24-3B636162E4CE}"/>
                </c:ext>
              </c:extLst>
            </c:dLbl>
            <c:dLbl>
              <c:idx val="20"/>
              <c:layout>
                <c:manualLayout>
                  <c:x val="-1.6581728335977864E-2"/>
                  <c:y val="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748-451D-8E24-3B636162E4CE}"/>
                </c:ext>
              </c:extLst>
            </c:dLbl>
            <c:dLbl>
              <c:idx val="21"/>
              <c:layout>
                <c:manualLayout>
                  <c:x val="-1.0552008941076822E-2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748-451D-8E24-3B636162E4CE}"/>
                </c:ext>
              </c:extLst>
            </c:dLbl>
            <c:dLbl>
              <c:idx val="22"/>
              <c:layout>
                <c:manualLayout>
                  <c:x val="-1.8089158184703125E-2"/>
                  <c:y val="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748-451D-8E24-3B636162E4CE}"/>
                </c:ext>
              </c:extLst>
            </c:dLbl>
            <c:dLbl>
              <c:idx val="23"/>
              <c:layout>
                <c:manualLayout>
                  <c:x val="-9.0445790923515627E-3"/>
                  <c:y val="7.4522236183460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748-451D-8E24-3B636162E4CE}"/>
                </c:ext>
              </c:extLst>
            </c:dLbl>
            <c:dLbl>
              <c:idx val="24"/>
              <c:layout>
                <c:manualLayout>
                  <c:x val="-1.0552008941076822E-2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748-451D-8E24-3B636162E4CE}"/>
                </c:ext>
              </c:extLst>
            </c:dLbl>
            <c:dLbl>
              <c:idx val="25"/>
              <c:layout>
                <c:manualLayout>
                  <c:x val="-1.9596588033428383E-2"/>
                  <c:y val="2.235667085503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748-451D-8E24-3B636162E4CE}"/>
                </c:ext>
              </c:extLst>
            </c:dLbl>
            <c:dLbl>
              <c:idx val="26"/>
              <c:layout>
                <c:manualLayout>
                  <c:x val="-1.9596588033428383E-2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748-451D-8E24-3B636162E4CE}"/>
                </c:ext>
              </c:extLst>
            </c:dLbl>
            <c:dLbl>
              <c:idx val="27"/>
              <c:layout>
                <c:manualLayout>
                  <c:x val="-1.9596588033428276E-2"/>
                  <c:y val="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748-451D-8E24-3B636162E4CE}"/>
                </c:ext>
              </c:extLst>
            </c:dLbl>
            <c:dLbl>
              <c:idx val="28"/>
              <c:layout>
                <c:manualLayout>
                  <c:x val="-1.9596588033428383E-2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748-451D-8E24-3B636162E4CE}"/>
                </c:ext>
              </c:extLst>
            </c:dLbl>
            <c:dLbl>
              <c:idx val="29"/>
              <c:layout>
                <c:manualLayout>
                  <c:x val="-1.3566868638527454E-2"/>
                  <c:y val="2.484074539448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748-451D-8E24-3B636162E4CE}"/>
                </c:ext>
              </c:extLst>
            </c:dLbl>
            <c:dLbl>
              <c:idx val="30"/>
              <c:layout>
                <c:manualLayout>
                  <c:x val="-4.5222895461757813E-3"/>
                  <c:y val="-7.4522236183459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F748-451D-8E24-3B636162E4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Лист1!$A$52:$A$82</c:f>
              <c:strCache>
                <c:ptCount val="31"/>
                <c:pt idx="0">
                  <c:v>СОШ № 57</c:v>
                </c:pt>
                <c:pt idx="1">
                  <c:v>СОШ № 17</c:v>
                </c:pt>
                <c:pt idx="2">
                  <c:v>гимназия № 3</c:v>
                </c:pt>
                <c:pt idx="3">
                  <c:v> лицей № 12</c:v>
                </c:pt>
                <c:pt idx="4">
                  <c:v> СОШ №32</c:v>
                </c:pt>
                <c:pt idx="5">
                  <c:v> СОШ №51</c:v>
                </c:pt>
                <c:pt idx="6">
                  <c:v>СОШ № 70</c:v>
                </c:pt>
                <c:pt idx="7">
                  <c:v>СОШ №19</c:v>
                </c:pt>
                <c:pt idx="8">
                  <c:v>СОШ № 1</c:v>
                </c:pt>
                <c:pt idx="9">
                  <c:v>гимназия № 25</c:v>
                </c:pt>
                <c:pt idx="10">
                  <c:v>СОШ № 16</c:v>
                </c:pt>
                <c:pt idx="11">
                  <c:v>гимназия №87 </c:v>
                </c:pt>
                <c:pt idx="12">
                  <c:v>СОШ № 66</c:v>
                </c:pt>
                <c:pt idx="13">
                  <c:v> СОШ №34</c:v>
                </c:pt>
                <c:pt idx="14">
                  <c:v> СОШ № 10</c:v>
                </c:pt>
                <c:pt idx="15">
                  <c:v>СОШ № 46</c:v>
                </c:pt>
                <c:pt idx="16">
                  <c:v>СОШ № 78</c:v>
                </c:pt>
                <c:pt idx="17">
                  <c:v>СОШ №35</c:v>
                </c:pt>
                <c:pt idx="18">
                  <c:v>СОШ №89</c:v>
                </c:pt>
                <c:pt idx="19">
                  <c:v>Гимназия № 44</c:v>
                </c:pt>
                <c:pt idx="20">
                  <c:v>СОШ № 49</c:v>
                </c:pt>
                <c:pt idx="21">
                  <c:v>гимназия №33</c:v>
                </c:pt>
                <c:pt idx="22">
                  <c:v>СОШ №55</c:v>
                </c:pt>
                <c:pt idx="23">
                  <c:v>СОШ № 74</c:v>
                </c:pt>
                <c:pt idx="24">
                  <c:v>СОШ № 100</c:v>
                </c:pt>
                <c:pt idx="25">
                  <c:v>СОШ № 38</c:v>
                </c:pt>
                <c:pt idx="26">
                  <c:v>СОШ № 61</c:v>
                </c:pt>
                <c:pt idx="27">
                  <c:v>СОШ № 53</c:v>
                </c:pt>
                <c:pt idx="28">
                  <c:v>СОШ №31</c:v>
                </c:pt>
                <c:pt idx="29">
                  <c:v>СОШ №41</c:v>
                </c:pt>
                <c:pt idx="30">
                  <c:v>СОШ № 84</c:v>
                </c:pt>
              </c:strCache>
            </c:strRef>
          </c:cat>
          <c:val>
            <c:numRef>
              <c:f>Лист1!$C$52:$C$82</c:f>
              <c:numCache>
                <c:formatCode>#,##0.00</c:formatCode>
                <c:ptCount val="31"/>
                <c:pt idx="0">
                  <c:v>17.100000000000001</c:v>
                </c:pt>
                <c:pt idx="1">
                  <c:v>15.4</c:v>
                </c:pt>
                <c:pt idx="2">
                  <c:v>19.2</c:v>
                </c:pt>
                <c:pt idx="3">
                  <c:v>18.7</c:v>
                </c:pt>
                <c:pt idx="4">
                  <c:v>18.3</c:v>
                </c:pt>
                <c:pt idx="5">
                  <c:v>16.600000000000001</c:v>
                </c:pt>
                <c:pt idx="6">
                  <c:v>17.2</c:v>
                </c:pt>
                <c:pt idx="7">
                  <c:v>15.5</c:v>
                </c:pt>
                <c:pt idx="8">
                  <c:v>16.2</c:v>
                </c:pt>
                <c:pt idx="9">
                  <c:v>18.600000000000001</c:v>
                </c:pt>
                <c:pt idx="10">
                  <c:v>17.8</c:v>
                </c:pt>
                <c:pt idx="11">
                  <c:v>19.3</c:v>
                </c:pt>
                <c:pt idx="12">
                  <c:v>16</c:v>
                </c:pt>
                <c:pt idx="13">
                  <c:v>16.7</c:v>
                </c:pt>
                <c:pt idx="14">
                  <c:v>17.3</c:v>
                </c:pt>
                <c:pt idx="15">
                  <c:v>17.7</c:v>
                </c:pt>
                <c:pt idx="16">
                  <c:v>17.600000000000001</c:v>
                </c:pt>
                <c:pt idx="17">
                  <c:v>16.2</c:v>
                </c:pt>
                <c:pt idx="18">
                  <c:v>17.5</c:v>
                </c:pt>
                <c:pt idx="19">
                  <c:v>18.5</c:v>
                </c:pt>
                <c:pt idx="20">
                  <c:v>17.3</c:v>
                </c:pt>
                <c:pt idx="21">
                  <c:v>18</c:v>
                </c:pt>
                <c:pt idx="22">
                  <c:v>15.5</c:v>
                </c:pt>
                <c:pt idx="23">
                  <c:v>16.5</c:v>
                </c:pt>
                <c:pt idx="24">
                  <c:v>17.5</c:v>
                </c:pt>
                <c:pt idx="25">
                  <c:v>16.8</c:v>
                </c:pt>
                <c:pt idx="26">
                  <c:v>16.100000000000001</c:v>
                </c:pt>
                <c:pt idx="27">
                  <c:v>15.4</c:v>
                </c:pt>
                <c:pt idx="28">
                  <c:v>17.5</c:v>
                </c:pt>
                <c:pt idx="29">
                  <c:v>16.5</c:v>
                </c:pt>
                <c:pt idx="30">
                  <c:v>16.5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E-F748-451D-8E24-3B636162E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86080"/>
        <c:axId val="51614784"/>
      </c:lineChart>
      <c:catAx>
        <c:axId val="9188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51614784"/>
        <c:crosses val="autoZero"/>
        <c:auto val="1"/>
        <c:lblAlgn val="ctr"/>
        <c:lblOffset val="100"/>
        <c:noMultiLvlLbl val="0"/>
      </c:catAx>
      <c:valAx>
        <c:axId val="516147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18860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4555239476315494"/>
          <c:y val="1.4620516021095693E-2"/>
          <c:w val="0.25444760523684501"/>
          <c:h val="0.167434383202099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613698094847698E-2"/>
          <c:y val="2.6823884104201511E-2"/>
          <c:w val="0.83583840301269208"/>
          <c:h val="0.78295923740588946"/>
        </c:manualLayout>
      </c:layout>
      <c:lineChart>
        <c:grouping val="standard"/>
        <c:varyColors val="0"/>
        <c:ser>
          <c:idx val="0"/>
          <c:order val="0"/>
          <c:tx>
            <c:v>Математика ЕГЭ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Лист1!$A$84:$A$112</c:f>
              <c:strCache>
                <c:ptCount val="29"/>
                <c:pt idx="0">
                  <c:v>СОШ № 73</c:v>
                </c:pt>
                <c:pt idx="1">
                  <c:v>СОШ № 14</c:v>
                </c:pt>
                <c:pt idx="2">
                  <c:v>СОШ №30</c:v>
                </c:pt>
                <c:pt idx="3">
                  <c:v>СОШ № 62</c:v>
                </c:pt>
                <c:pt idx="4">
                  <c:v>СОШ № 42</c:v>
                </c:pt>
                <c:pt idx="5">
                  <c:v>СОШ № 63</c:v>
                </c:pt>
                <c:pt idx="6">
                  <c:v>Гимназия № 88</c:v>
                </c:pt>
                <c:pt idx="7">
                  <c:v>СОШ № 47</c:v>
                </c:pt>
                <c:pt idx="8">
                  <c:v>КПКУ</c:v>
                </c:pt>
                <c:pt idx="9">
                  <c:v>СОШ № 37</c:v>
                </c:pt>
                <c:pt idx="10">
                  <c:v>СОШ № 24</c:v>
                </c:pt>
                <c:pt idx="11">
                  <c:v>СОШ № 65</c:v>
                </c:pt>
                <c:pt idx="12">
                  <c:v>СОШ № 29</c:v>
                </c:pt>
                <c:pt idx="13">
                  <c:v>СОШ № 45</c:v>
                </c:pt>
                <c:pt idx="14">
                  <c:v>СОШ № 93</c:v>
                </c:pt>
                <c:pt idx="15">
                  <c:v>СОШ № 99</c:v>
                </c:pt>
                <c:pt idx="16">
                  <c:v>СОШ № 86</c:v>
                </c:pt>
                <c:pt idx="17">
                  <c:v>СОШ № 98</c:v>
                </c:pt>
                <c:pt idx="18">
                  <c:v>СОШ № 83</c:v>
                </c:pt>
                <c:pt idx="19">
                  <c:v>СОШ № 60</c:v>
                </c:pt>
                <c:pt idx="20">
                  <c:v>СОШ № 77</c:v>
                </c:pt>
                <c:pt idx="21">
                  <c:v>СОШ № 71</c:v>
                </c:pt>
                <c:pt idx="22">
                  <c:v>СОШ № 96</c:v>
                </c:pt>
                <c:pt idx="23">
                  <c:v> СОШ № 6</c:v>
                </c:pt>
                <c:pt idx="24">
                  <c:v>ООШ № 81</c:v>
                </c:pt>
                <c:pt idx="25">
                  <c:v>СОШ № 22</c:v>
                </c:pt>
                <c:pt idx="26">
                  <c:v>СОШ № 76</c:v>
                </c:pt>
                <c:pt idx="27">
                  <c:v>СОШ № 67</c:v>
                </c:pt>
                <c:pt idx="28">
                  <c:v>СОШ №39</c:v>
                </c:pt>
              </c:strCache>
            </c:strRef>
          </c:cat>
          <c:val>
            <c:numRef>
              <c:f>Лист1!$B$84:$B$112</c:f>
              <c:numCache>
                <c:formatCode>#,##0.00</c:formatCode>
                <c:ptCount val="29"/>
                <c:pt idx="0">
                  <c:v>60.2</c:v>
                </c:pt>
                <c:pt idx="1">
                  <c:v>52.9</c:v>
                </c:pt>
                <c:pt idx="2">
                  <c:v>41.3</c:v>
                </c:pt>
                <c:pt idx="3">
                  <c:v>55.8</c:v>
                </c:pt>
                <c:pt idx="4">
                  <c:v>63.1</c:v>
                </c:pt>
                <c:pt idx="5">
                  <c:v>51.4</c:v>
                </c:pt>
                <c:pt idx="6">
                  <c:v>52.2</c:v>
                </c:pt>
                <c:pt idx="7">
                  <c:v>58.1</c:v>
                </c:pt>
                <c:pt idx="8">
                  <c:v>64.3</c:v>
                </c:pt>
                <c:pt idx="9">
                  <c:v>55.9</c:v>
                </c:pt>
                <c:pt idx="10">
                  <c:v>48.1</c:v>
                </c:pt>
                <c:pt idx="11">
                  <c:v>63.2</c:v>
                </c:pt>
                <c:pt idx="12">
                  <c:v>46.3</c:v>
                </c:pt>
                <c:pt idx="13">
                  <c:v>61.3</c:v>
                </c:pt>
                <c:pt idx="14">
                  <c:v>53.2</c:v>
                </c:pt>
                <c:pt idx="15">
                  <c:v>52.3</c:v>
                </c:pt>
                <c:pt idx="16">
                  <c:v>55.9</c:v>
                </c:pt>
                <c:pt idx="17">
                  <c:v>62.1</c:v>
                </c:pt>
                <c:pt idx="18">
                  <c:v>75.2</c:v>
                </c:pt>
                <c:pt idx="19">
                  <c:v>64.3</c:v>
                </c:pt>
                <c:pt idx="20">
                  <c:v>67.7</c:v>
                </c:pt>
                <c:pt idx="21">
                  <c:v>64.900000000000006</c:v>
                </c:pt>
                <c:pt idx="22">
                  <c:v>62.3</c:v>
                </c:pt>
                <c:pt idx="23">
                  <c:v>48.1</c:v>
                </c:pt>
                <c:pt idx="24">
                  <c:v>57.4</c:v>
                </c:pt>
                <c:pt idx="25">
                  <c:v>60.3</c:v>
                </c:pt>
                <c:pt idx="26">
                  <c:v>44.2</c:v>
                </c:pt>
                <c:pt idx="27">
                  <c:v>56.8</c:v>
                </c:pt>
                <c:pt idx="28">
                  <c:v>54.2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F3-44ED-A3A6-C81C1CAD3EC0}"/>
            </c:ext>
          </c:extLst>
        </c:ser>
        <c:ser>
          <c:idx val="1"/>
          <c:order val="1"/>
          <c:tx>
            <c:v>Математика ОГЭ 2019</c:v>
          </c:tx>
          <c:dLbls>
            <c:dLbl>
              <c:idx val="0"/>
              <c:layout>
                <c:manualLayout>
                  <c:x val="-1.5204249336280643E-2"/>
                  <c:y val="-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F3-44ED-A3A6-C81C1CAD3EC0}"/>
                </c:ext>
              </c:extLst>
            </c:dLbl>
            <c:dLbl>
              <c:idx val="1"/>
              <c:layout>
                <c:manualLayout>
                  <c:x val="-2.1285949070792901E-2"/>
                  <c:y val="1.691212391926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F3-44ED-A3A6-C81C1CAD3EC0}"/>
                </c:ext>
              </c:extLst>
            </c:dLbl>
            <c:dLbl>
              <c:idx val="2"/>
              <c:layout>
                <c:manualLayout>
                  <c:x val="-1.8245099203536772E-2"/>
                  <c:y val="-1.9328141622011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F3-44ED-A3A6-C81C1CAD3EC0}"/>
                </c:ext>
              </c:extLst>
            </c:dLbl>
            <c:dLbl>
              <c:idx val="3"/>
              <c:layout>
                <c:manualLayout>
                  <c:x val="-1.9765524137164835E-2"/>
                  <c:y val="9.6640708110057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F3-44ED-A3A6-C81C1CAD3EC0}"/>
                </c:ext>
              </c:extLst>
            </c:dLbl>
            <c:dLbl>
              <c:idx val="4"/>
              <c:layout>
                <c:manualLayout>
                  <c:x val="-1.5204249336280643E-2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F3-44ED-A3A6-C81C1CAD3EC0}"/>
                </c:ext>
              </c:extLst>
            </c:dLbl>
            <c:dLbl>
              <c:idx val="5"/>
              <c:layout>
                <c:manualLayout>
                  <c:x val="-2.4326798938049055E-2"/>
                  <c:y val="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F3-44ED-A3A6-C81C1CAD3EC0}"/>
                </c:ext>
              </c:extLst>
            </c:dLbl>
            <c:dLbl>
              <c:idx val="6"/>
              <c:layout>
                <c:manualLayout>
                  <c:x val="-2.4326798938049028E-2"/>
                  <c:y val="-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F3-44ED-A3A6-C81C1CAD3EC0}"/>
                </c:ext>
              </c:extLst>
            </c:dLbl>
            <c:dLbl>
              <c:idx val="7"/>
              <c:layout>
                <c:manualLayout>
                  <c:x val="-1.9765524137164835E-2"/>
                  <c:y val="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F3-44ED-A3A6-C81C1CAD3EC0}"/>
                </c:ext>
              </c:extLst>
            </c:dLbl>
            <c:dLbl>
              <c:idx val="8"/>
              <c:layout>
                <c:manualLayout>
                  <c:x val="-2.1285949070792901E-2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F3-44ED-A3A6-C81C1CAD3EC0}"/>
                </c:ext>
              </c:extLst>
            </c:dLbl>
            <c:dLbl>
              <c:idx val="9"/>
              <c:layout>
                <c:manualLayout>
                  <c:x val="-1.9765524137164835E-2"/>
                  <c:y val="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F3-44ED-A3A6-C81C1CAD3EC0}"/>
                </c:ext>
              </c:extLst>
            </c:dLbl>
            <c:dLbl>
              <c:idx val="10"/>
              <c:layout>
                <c:manualLayout>
                  <c:x val="-2.1285949070792901E-2"/>
                  <c:y val="-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F3-44ED-A3A6-C81C1CAD3EC0}"/>
                </c:ext>
              </c:extLst>
            </c:dLbl>
            <c:dLbl>
              <c:idx val="11"/>
              <c:layout>
                <c:manualLayout>
                  <c:x val="-1.0642974535396451E-2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F3-44ED-A3A6-C81C1CAD3EC0}"/>
                </c:ext>
              </c:extLst>
            </c:dLbl>
            <c:dLbl>
              <c:idx val="12"/>
              <c:layout>
                <c:manualLayout>
                  <c:x val="-3.1928923606189354E-2"/>
                  <c:y val="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F3-44ED-A3A6-C81C1CAD3EC0}"/>
                </c:ext>
              </c:extLst>
            </c:dLbl>
            <c:dLbl>
              <c:idx val="13"/>
              <c:layout>
                <c:manualLayout>
                  <c:x val="-1.8245099203536772E-2"/>
                  <c:y val="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F3-44ED-A3A6-C81C1CAD3EC0}"/>
                </c:ext>
              </c:extLst>
            </c:dLbl>
            <c:dLbl>
              <c:idx val="14"/>
              <c:layout>
                <c:manualLayout>
                  <c:x val="-1.5204249336280643E-2"/>
                  <c:y val="1.449610621650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F3-44ED-A3A6-C81C1CAD3EC0}"/>
                </c:ext>
              </c:extLst>
            </c:dLbl>
            <c:dLbl>
              <c:idx val="15"/>
              <c:layout>
                <c:manualLayout>
                  <c:x val="-2.4326798938049028E-2"/>
                  <c:y val="-2.1744159324763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4F3-44ED-A3A6-C81C1CAD3EC0}"/>
                </c:ext>
              </c:extLst>
            </c:dLbl>
            <c:dLbl>
              <c:idx val="16"/>
              <c:layout>
                <c:manualLayout>
                  <c:x val="-1.2163399469024514E-2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F3-44ED-A3A6-C81C1CAD3EC0}"/>
                </c:ext>
              </c:extLst>
            </c:dLbl>
            <c:dLbl>
              <c:idx val="17"/>
              <c:layout>
                <c:manualLayout>
                  <c:x val="-3.9531048274329669E-2"/>
                  <c:y val="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4F3-44ED-A3A6-C81C1CAD3EC0}"/>
                </c:ext>
              </c:extLst>
            </c:dLbl>
            <c:dLbl>
              <c:idx val="18"/>
              <c:layout>
                <c:manualLayout>
                  <c:x val="-1.5204249336280643E-2"/>
                  <c:y val="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F3-44ED-A3A6-C81C1CAD3EC0}"/>
                </c:ext>
              </c:extLst>
            </c:dLbl>
            <c:dLbl>
              <c:idx val="19"/>
              <c:layout>
                <c:manualLayout>
                  <c:x val="-1.8245099203536772E-2"/>
                  <c:y val="-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4F3-44ED-A3A6-C81C1CAD3EC0}"/>
                </c:ext>
              </c:extLst>
            </c:dLbl>
            <c:dLbl>
              <c:idx val="20"/>
              <c:layout>
                <c:manualLayout>
                  <c:x val="-2.1285949070792901E-2"/>
                  <c:y val="1.932814162201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4F3-44ED-A3A6-C81C1CAD3EC0}"/>
                </c:ext>
              </c:extLst>
            </c:dLbl>
            <c:dLbl>
              <c:idx val="21"/>
              <c:layout>
                <c:manualLayout>
                  <c:x val="-9.1225496017683858E-3"/>
                  <c:y val="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4F3-44ED-A3A6-C81C1CAD3EC0}"/>
                </c:ext>
              </c:extLst>
            </c:dLbl>
            <c:dLbl>
              <c:idx val="22"/>
              <c:layout>
                <c:manualLayout>
                  <c:x val="-1.8245099203536772E-2"/>
                  <c:y val="-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4F3-44ED-A3A6-C81C1CAD3EC0}"/>
                </c:ext>
              </c:extLst>
            </c:dLbl>
            <c:dLbl>
              <c:idx val="23"/>
              <c:layout>
                <c:manualLayout>
                  <c:x val="-9.1225496017683858E-3"/>
                  <c:y val="-9.66407081100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4F3-44ED-A3A6-C81C1CAD3EC0}"/>
                </c:ext>
              </c:extLst>
            </c:dLbl>
            <c:dLbl>
              <c:idx val="24"/>
              <c:layout>
                <c:manualLayout>
                  <c:x val="-1.9765524137164835E-2"/>
                  <c:y val="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4F3-44ED-A3A6-C81C1CAD3EC0}"/>
                </c:ext>
              </c:extLst>
            </c:dLbl>
            <c:dLbl>
              <c:idx val="25"/>
              <c:layout>
                <c:manualLayout>
                  <c:x val="-2.1285949070792901E-2"/>
                  <c:y val="-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4F3-44ED-A3A6-C81C1CAD3EC0}"/>
                </c:ext>
              </c:extLst>
            </c:dLbl>
            <c:dLbl>
              <c:idx val="26"/>
              <c:layout>
                <c:manualLayout>
                  <c:x val="-2.4326798938049028E-2"/>
                  <c:y val="1.9328141622011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4F3-44ED-A3A6-C81C1CAD3EC0}"/>
                </c:ext>
              </c:extLst>
            </c:dLbl>
            <c:dLbl>
              <c:idx val="27"/>
              <c:layout>
                <c:manualLayout>
                  <c:x val="-1.8245099203536772E-2"/>
                  <c:y val="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4F3-44ED-A3A6-C81C1CAD3EC0}"/>
                </c:ext>
              </c:extLst>
            </c:dLbl>
            <c:dLbl>
              <c:idx val="28"/>
              <c:layout>
                <c:manualLayout>
                  <c:x val="-1.6724674269908708E-2"/>
                  <c:y val="1.208008851375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4F3-44ED-A3A6-C81C1CAD3EC0}"/>
                </c:ext>
              </c:extLst>
            </c:dLbl>
            <c:dLbl>
              <c:idx val="29"/>
              <c:layout>
                <c:manualLayout>
                  <c:x val="-6.0816997345122569E-3"/>
                  <c:y val="9.66407081100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4F3-44ED-A3A6-C81C1CAD3EC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Лист1!$A$84:$A$112</c:f>
              <c:strCache>
                <c:ptCount val="29"/>
                <c:pt idx="0">
                  <c:v>СОШ № 73</c:v>
                </c:pt>
                <c:pt idx="1">
                  <c:v>СОШ № 14</c:v>
                </c:pt>
                <c:pt idx="2">
                  <c:v>СОШ №30</c:v>
                </c:pt>
                <c:pt idx="3">
                  <c:v>СОШ № 62</c:v>
                </c:pt>
                <c:pt idx="4">
                  <c:v>СОШ № 42</c:v>
                </c:pt>
                <c:pt idx="5">
                  <c:v>СОШ № 63</c:v>
                </c:pt>
                <c:pt idx="6">
                  <c:v>Гимназия № 88</c:v>
                </c:pt>
                <c:pt idx="7">
                  <c:v>СОШ № 47</c:v>
                </c:pt>
                <c:pt idx="8">
                  <c:v>КПКУ</c:v>
                </c:pt>
                <c:pt idx="9">
                  <c:v>СОШ № 37</c:v>
                </c:pt>
                <c:pt idx="10">
                  <c:v>СОШ № 24</c:v>
                </c:pt>
                <c:pt idx="11">
                  <c:v>СОШ № 65</c:v>
                </c:pt>
                <c:pt idx="12">
                  <c:v>СОШ № 29</c:v>
                </c:pt>
                <c:pt idx="13">
                  <c:v>СОШ № 45</c:v>
                </c:pt>
                <c:pt idx="14">
                  <c:v>СОШ № 93</c:v>
                </c:pt>
                <c:pt idx="15">
                  <c:v>СОШ № 99</c:v>
                </c:pt>
                <c:pt idx="16">
                  <c:v>СОШ № 86</c:v>
                </c:pt>
                <c:pt idx="17">
                  <c:v>СОШ № 98</c:v>
                </c:pt>
                <c:pt idx="18">
                  <c:v>СОШ № 83</c:v>
                </c:pt>
                <c:pt idx="19">
                  <c:v>СОШ № 60</c:v>
                </c:pt>
                <c:pt idx="20">
                  <c:v>СОШ № 77</c:v>
                </c:pt>
                <c:pt idx="21">
                  <c:v>СОШ № 71</c:v>
                </c:pt>
                <c:pt idx="22">
                  <c:v>СОШ № 96</c:v>
                </c:pt>
                <c:pt idx="23">
                  <c:v> СОШ № 6</c:v>
                </c:pt>
                <c:pt idx="24">
                  <c:v>ООШ № 81</c:v>
                </c:pt>
                <c:pt idx="25">
                  <c:v>СОШ № 22</c:v>
                </c:pt>
                <c:pt idx="26">
                  <c:v>СОШ № 76</c:v>
                </c:pt>
                <c:pt idx="27">
                  <c:v>СОШ № 67</c:v>
                </c:pt>
                <c:pt idx="28">
                  <c:v>СОШ №39</c:v>
                </c:pt>
              </c:strCache>
            </c:strRef>
          </c:cat>
          <c:val>
            <c:numRef>
              <c:f>Лист1!$C$84:$C$112</c:f>
              <c:numCache>
                <c:formatCode>#,##0.00</c:formatCode>
                <c:ptCount val="29"/>
                <c:pt idx="0">
                  <c:v>17.2</c:v>
                </c:pt>
                <c:pt idx="1">
                  <c:v>15.9</c:v>
                </c:pt>
                <c:pt idx="2">
                  <c:v>16.3</c:v>
                </c:pt>
                <c:pt idx="3">
                  <c:v>14.5</c:v>
                </c:pt>
                <c:pt idx="4">
                  <c:v>18.2</c:v>
                </c:pt>
                <c:pt idx="5">
                  <c:v>17.600000000000001</c:v>
                </c:pt>
                <c:pt idx="6">
                  <c:v>17.899999999999999</c:v>
                </c:pt>
                <c:pt idx="7">
                  <c:v>17.7</c:v>
                </c:pt>
                <c:pt idx="8">
                  <c:v>21.8</c:v>
                </c:pt>
                <c:pt idx="9">
                  <c:v>17</c:v>
                </c:pt>
                <c:pt idx="10">
                  <c:v>17</c:v>
                </c:pt>
                <c:pt idx="11">
                  <c:v>17.600000000000001</c:v>
                </c:pt>
                <c:pt idx="12">
                  <c:v>13.5</c:v>
                </c:pt>
                <c:pt idx="13">
                  <c:v>16.5</c:v>
                </c:pt>
                <c:pt idx="14">
                  <c:v>18</c:v>
                </c:pt>
                <c:pt idx="15">
                  <c:v>18.3</c:v>
                </c:pt>
                <c:pt idx="16">
                  <c:v>16.8</c:v>
                </c:pt>
                <c:pt idx="17">
                  <c:v>17.3</c:v>
                </c:pt>
                <c:pt idx="18">
                  <c:v>18.600000000000001</c:v>
                </c:pt>
                <c:pt idx="19">
                  <c:v>16.5</c:v>
                </c:pt>
                <c:pt idx="20">
                  <c:v>17.2</c:v>
                </c:pt>
                <c:pt idx="21">
                  <c:v>19.600000000000001</c:v>
                </c:pt>
                <c:pt idx="22">
                  <c:v>19.3</c:v>
                </c:pt>
                <c:pt idx="23">
                  <c:v>16.2</c:v>
                </c:pt>
                <c:pt idx="24">
                  <c:v>17.7</c:v>
                </c:pt>
                <c:pt idx="25">
                  <c:v>16.2</c:v>
                </c:pt>
                <c:pt idx="26">
                  <c:v>15.8</c:v>
                </c:pt>
                <c:pt idx="27">
                  <c:v>16.399999999999999</c:v>
                </c:pt>
                <c:pt idx="28">
                  <c:v>16.3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D4F3-44ED-A3A6-C81C1CAD3EC0}"/>
            </c:ext>
          </c:extLst>
        </c:ser>
        <c:ser>
          <c:idx val="2"/>
          <c:order val="2"/>
          <c:cat>
            <c:strRef>
              <c:f>Лист1!$A$84:$A$112</c:f>
              <c:strCache>
                <c:ptCount val="29"/>
                <c:pt idx="0">
                  <c:v>СОШ № 73</c:v>
                </c:pt>
                <c:pt idx="1">
                  <c:v>СОШ № 14</c:v>
                </c:pt>
                <c:pt idx="2">
                  <c:v>СОШ №30</c:v>
                </c:pt>
                <c:pt idx="3">
                  <c:v>СОШ № 62</c:v>
                </c:pt>
                <c:pt idx="4">
                  <c:v>СОШ № 42</c:v>
                </c:pt>
                <c:pt idx="5">
                  <c:v>СОШ № 63</c:v>
                </c:pt>
                <c:pt idx="6">
                  <c:v>Гимназия № 88</c:v>
                </c:pt>
                <c:pt idx="7">
                  <c:v>СОШ № 47</c:v>
                </c:pt>
                <c:pt idx="8">
                  <c:v>КПКУ</c:v>
                </c:pt>
                <c:pt idx="9">
                  <c:v>СОШ № 37</c:v>
                </c:pt>
                <c:pt idx="10">
                  <c:v>СОШ № 24</c:v>
                </c:pt>
                <c:pt idx="11">
                  <c:v>СОШ № 65</c:v>
                </c:pt>
                <c:pt idx="12">
                  <c:v>СОШ № 29</c:v>
                </c:pt>
                <c:pt idx="13">
                  <c:v>СОШ № 45</c:v>
                </c:pt>
                <c:pt idx="14">
                  <c:v>СОШ № 93</c:v>
                </c:pt>
                <c:pt idx="15">
                  <c:v>СОШ № 99</c:v>
                </c:pt>
                <c:pt idx="16">
                  <c:v>СОШ № 86</c:v>
                </c:pt>
                <c:pt idx="17">
                  <c:v>СОШ № 98</c:v>
                </c:pt>
                <c:pt idx="18">
                  <c:v>СОШ № 83</c:v>
                </c:pt>
                <c:pt idx="19">
                  <c:v>СОШ № 60</c:v>
                </c:pt>
                <c:pt idx="20">
                  <c:v>СОШ № 77</c:v>
                </c:pt>
                <c:pt idx="21">
                  <c:v>СОШ № 71</c:v>
                </c:pt>
                <c:pt idx="22">
                  <c:v>СОШ № 96</c:v>
                </c:pt>
                <c:pt idx="23">
                  <c:v> СОШ № 6</c:v>
                </c:pt>
                <c:pt idx="24">
                  <c:v>ООШ № 81</c:v>
                </c:pt>
                <c:pt idx="25">
                  <c:v>СОШ № 22</c:v>
                </c:pt>
                <c:pt idx="26">
                  <c:v>СОШ № 76</c:v>
                </c:pt>
                <c:pt idx="27">
                  <c:v>СОШ № 67</c:v>
                </c:pt>
                <c:pt idx="28">
                  <c:v>СОШ №39</c:v>
                </c:pt>
              </c:strCache>
            </c:strRef>
          </c:cat>
          <c:val>
            <c:numRef>
              <c:f>Лист1!$B$51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D4F3-44ED-A3A6-C81C1CAD3EC0}"/>
            </c:ext>
          </c:extLst>
        </c:ser>
        <c:ser>
          <c:idx val="3"/>
          <c:order val="3"/>
          <c:cat>
            <c:strRef>
              <c:f>Лист1!$A$84:$A$112</c:f>
              <c:strCache>
                <c:ptCount val="29"/>
                <c:pt idx="0">
                  <c:v>СОШ № 73</c:v>
                </c:pt>
                <c:pt idx="1">
                  <c:v>СОШ № 14</c:v>
                </c:pt>
                <c:pt idx="2">
                  <c:v>СОШ №30</c:v>
                </c:pt>
                <c:pt idx="3">
                  <c:v>СОШ № 62</c:v>
                </c:pt>
                <c:pt idx="4">
                  <c:v>СОШ № 42</c:v>
                </c:pt>
                <c:pt idx="5">
                  <c:v>СОШ № 63</c:v>
                </c:pt>
                <c:pt idx="6">
                  <c:v>Гимназия № 88</c:v>
                </c:pt>
                <c:pt idx="7">
                  <c:v>СОШ № 47</c:v>
                </c:pt>
                <c:pt idx="8">
                  <c:v>КПКУ</c:v>
                </c:pt>
                <c:pt idx="9">
                  <c:v>СОШ № 37</c:v>
                </c:pt>
                <c:pt idx="10">
                  <c:v>СОШ № 24</c:v>
                </c:pt>
                <c:pt idx="11">
                  <c:v>СОШ № 65</c:v>
                </c:pt>
                <c:pt idx="12">
                  <c:v>СОШ № 29</c:v>
                </c:pt>
                <c:pt idx="13">
                  <c:v>СОШ № 45</c:v>
                </c:pt>
                <c:pt idx="14">
                  <c:v>СОШ № 93</c:v>
                </c:pt>
                <c:pt idx="15">
                  <c:v>СОШ № 99</c:v>
                </c:pt>
                <c:pt idx="16">
                  <c:v>СОШ № 86</c:v>
                </c:pt>
                <c:pt idx="17">
                  <c:v>СОШ № 98</c:v>
                </c:pt>
                <c:pt idx="18">
                  <c:v>СОШ № 83</c:v>
                </c:pt>
                <c:pt idx="19">
                  <c:v>СОШ № 60</c:v>
                </c:pt>
                <c:pt idx="20">
                  <c:v>СОШ № 77</c:v>
                </c:pt>
                <c:pt idx="21">
                  <c:v>СОШ № 71</c:v>
                </c:pt>
                <c:pt idx="22">
                  <c:v>СОШ № 96</c:v>
                </c:pt>
                <c:pt idx="23">
                  <c:v> СОШ № 6</c:v>
                </c:pt>
                <c:pt idx="24">
                  <c:v>ООШ № 81</c:v>
                </c:pt>
                <c:pt idx="25">
                  <c:v>СОШ № 22</c:v>
                </c:pt>
                <c:pt idx="26">
                  <c:v>СОШ № 76</c:v>
                </c:pt>
                <c:pt idx="27">
                  <c:v>СОШ № 67</c:v>
                </c:pt>
                <c:pt idx="28">
                  <c:v>СОШ №39</c:v>
                </c:pt>
              </c:strCache>
            </c:strRef>
          </c:cat>
          <c:val>
            <c:numRef>
              <c:f>Лист1!$C$51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D4F3-44ED-A3A6-C81C1CAD3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63552"/>
        <c:axId val="51616512"/>
      </c:lineChart>
      <c:catAx>
        <c:axId val="9506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51616512"/>
        <c:crosses val="autoZero"/>
        <c:auto val="1"/>
        <c:lblAlgn val="ctr"/>
        <c:lblOffset val="100"/>
        <c:noMultiLvlLbl val="0"/>
      </c:catAx>
      <c:valAx>
        <c:axId val="516165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5063552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5740853985572487"/>
          <c:y val="1.4180121539007107E-2"/>
          <c:w val="0.2410710352106471"/>
          <c:h val="0.12361754325622876"/>
        </c:manualLayout>
      </c:layout>
      <c:overlay val="1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«Зона  риска» в области качества образования в кластере </a:t>
            </a:r>
          </a:p>
          <a:p>
            <a:pPr>
              <a:defRPr/>
            </a:pPr>
            <a:r>
              <a:rPr lang="ru-RU" dirty="0"/>
              <a:t>с</a:t>
            </a:r>
            <a:r>
              <a:rPr lang="ru-RU" baseline="0" dirty="0"/>
              <a:t> высоким ИСБШ</a:t>
            </a:r>
            <a:r>
              <a:rPr lang="ru-RU" dirty="0"/>
              <a:t> 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русский язык ЕГЭ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Лист1!$A$1:$A$22</c:f>
              <c:strCache>
                <c:ptCount val="22"/>
                <c:pt idx="0">
                  <c:v>гимназия №23</c:v>
                </c:pt>
                <c:pt idx="1">
                  <c:v>лицей № 48</c:v>
                </c:pt>
                <c:pt idx="2">
                  <c:v>Гимназия № 69</c:v>
                </c:pt>
                <c:pt idx="3">
                  <c:v>Лицей "ИСТЭК"</c:v>
                </c:pt>
                <c:pt idx="4">
                  <c:v> гимназия № 36</c:v>
                </c:pt>
                <c:pt idx="5">
                  <c:v> СОШ №2</c:v>
                </c:pt>
                <c:pt idx="6">
                  <c:v>СОШ "КМШ"</c:v>
                </c:pt>
                <c:pt idx="7">
                  <c:v> гимназия № 92</c:v>
                </c:pt>
                <c:pt idx="8">
                  <c:v>СОШ № 52</c:v>
                </c:pt>
                <c:pt idx="9">
                  <c:v>НСОЧУ "РПШ"</c:v>
                </c:pt>
                <c:pt idx="10">
                  <c:v>лицей № 4</c:v>
                </c:pt>
                <c:pt idx="11">
                  <c:v>лицей № 90</c:v>
                </c:pt>
                <c:pt idx="12">
                  <c:v>СОШ № 20</c:v>
                </c:pt>
                <c:pt idx="13">
                  <c:v>Гимназия № 40</c:v>
                </c:pt>
                <c:pt idx="14">
                  <c:v>СОШ № 8</c:v>
                </c:pt>
                <c:pt idx="15">
                  <c:v>ГИМН № 18</c:v>
                </c:pt>
                <c:pt idx="16">
                  <c:v>СОШ №101</c:v>
                </c:pt>
                <c:pt idx="17">
                  <c:v>Гимназия № 82</c:v>
                </c:pt>
                <c:pt idx="18">
                  <c:v>"Школа-интернат </c:v>
                </c:pt>
                <c:pt idx="19">
                  <c:v> СОШ 43</c:v>
                </c:pt>
                <c:pt idx="20">
                  <c:v>ГИМН № 72</c:v>
                </c:pt>
                <c:pt idx="21">
                  <c:v>гимназия  №54</c:v>
                </c:pt>
              </c:strCache>
            </c:strRef>
          </c:cat>
          <c:val>
            <c:numRef>
              <c:f>Лист1!$B$1:$B$22</c:f>
              <c:numCache>
                <c:formatCode>#,##0.00</c:formatCode>
                <c:ptCount val="22"/>
                <c:pt idx="0">
                  <c:v>84.5</c:v>
                </c:pt>
                <c:pt idx="1">
                  <c:v>83.9</c:v>
                </c:pt>
                <c:pt idx="2">
                  <c:v>78.599999999999994</c:v>
                </c:pt>
                <c:pt idx="3">
                  <c:v>75.599999999999994</c:v>
                </c:pt>
                <c:pt idx="4">
                  <c:v>83.5</c:v>
                </c:pt>
                <c:pt idx="5">
                  <c:v>76.599999999999994</c:v>
                </c:pt>
                <c:pt idx="6">
                  <c:v>81.599999999999994</c:v>
                </c:pt>
                <c:pt idx="7">
                  <c:v>83.5</c:v>
                </c:pt>
                <c:pt idx="8">
                  <c:v>74.7</c:v>
                </c:pt>
                <c:pt idx="9">
                  <c:v>75.7</c:v>
                </c:pt>
                <c:pt idx="10">
                  <c:v>76.8</c:v>
                </c:pt>
                <c:pt idx="11">
                  <c:v>83.8</c:v>
                </c:pt>
                <c:pt idx="12">
                  <c:v>78.2</c:v>
                </c:pt>
                <c:pt idx="13">
                  <c:v>73</c:v>
                </c:pt>
                <c:pt idx="14">
                  <c:v>75.900000000000006</c:v>
                </c:pt>
                <c:pt idx="15">
                  <c:v>76.400000000000006</c:v>
                </c:pt>
                <c:pt idx="16">
                  <c:v>75</c:v>
                </c:pt>
                <c:pt idx="17">
                  <c:v>82.8</c:v>
                </c:pt>
                <c:pt idx="18">
                  <c:v>59.5</c:v>
                </c:pt>
                <c:pt idx="19">
                  <c:v>72.099999999999994</c:v>
                </c:pt>
                <c:pt idx="20">
                  <c:v>82.2</c:v>
                </c:pt>
                <c:pt idx="21">
                  <c:v>78.900000000000006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CB-4CD8-9EBE-429EC397C2EB}"/>
            </c:ext>
          </c:extLst>
        </c:ser>
        <c:ser>
          <c:idx val="1"/>
          <c:order val="1"/>
          <c:tx>
            <c:v>русский язык ОГЭ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Лист1!$A$1:$A$22</c:f>
              <c:strCache>
                <c:ptCount val="22"/>
                <c:pt idx="0">
                  <c:v>гимназия №23</c:v>
                </c:pt>
                <c:pt idx="1">
                  <c:v>лицей № 48</c:v>
                </c:pt>
                <c:pt idx="2">
                  <c:v>Гимназия № 69</c:v>
                </c:pt>
                <c:pt idx="3">
                  <c:v>Лицей "ИСТЭК"</c:v>
                </c:pt>
                <c:pt idx="4">
                  <c:v> гимназия № 36</c:v>
                </c:pt>
                <c:pt idx="5">
                  <c:v> СОШ №2</c:v>
                </c:pt>
                <c:pt idx="6">
                  <c:v>СОШ "КМШ"</c:v>
                </c:pt>
                <c:pt idx="7">
                  <c:v> гимназия № 92</c:v>
                </c:pt>
                <c:pt idx="8">
                  <c:v>СОШ № 52</c:v>
                </c:pt>
                <c:pt idx="9">
                  <c:v>НСОЧУ "РПШ"</c:v>
                </c:pt>
                <c:pt idx="10">
                  <c:v>лицей № 4</c:v>
                </c:pt>
                <c:pt idx="11">
                  <c:v>лицей № 90</c:v>
                </c:pt>
                <c:pt idx="12">
                  <c:v>СОШ № 20</c:v>
                </c:pt>
                <c:pt idx="13">
                  <c:v>Гимназия № 40</c:v>
                </c:pt>
                <c:pt idx="14">
                  <c:v>СОШ № 8</c:v>
                </c:pt>
                <c:pt idx="15">
                  <c:v>ГИМН № 18</c:v>
                </c:pt>
                <c:pt idx="16">
                  <c:v>СОШ №101</c:v>
                </c:pt>
                <c:pt idx="17">
                  <c:v>Гимназия № 82</c:v>
                </c:pt>
                <c:pt idx="18">
                  <c:v>"Школа-интернат </c:v>
                </c:pt>
                <c:pt idx="19">
                  <c:v> СОШ 43</c:v>
                </c:pt>
                <c:pt idx="20">
                  <c:v>ГИМН № 72</c:v>
                </c:pt>
                <c:pt idx="21">
                  <c:v>гимназия  №54</c:v>
                </c:pt>
              </c:strCache>
            </c:strRef>
          </c:cat>
          <c:val>
            <c:numRef>
              <c:f>Лист1!$C$1:$C$22</c:f>
              <c:numCache>
                <c:formatCode>#,##0.00</c:formatCode>
                <c:ptCount val="22"/>
                <c:pt idx="0">
                  <c:v>33.9</c:v>
                </c:pt>
                <c:pt idx="1">
                  <c:v>33.299999999999997</c:v>
                </c:pt>
                <c:pt idx="2">
                  <c:v>30.5</c:v>
                </c:pt>
                <c:pt idx="3">
                  <c:v>29.5</c:v>
                </c:pt>
                <c:pt idx="4">
                  <c:v>34.6</c:v>
                </c:pt>
                <c:pt idx="5">
                  <c:v>29.3</c:v>
                </c:pt>
                <c:pt idx="6">
                  <c:v>28.7</c:v>
                </c:pt>
                <c:pt idx="7">
                  <c:v>32.4</c:v>
                </c:pt>
                <c:pt idx="8">
                  <c:v>29</c:v>
                </c:pt>
                <c:pt idx="9">
                  <c:v>30.5</c:v>
                </c:pt>
                <c:pt idx="10">
                  <c:v>31.3</c:v>
                </c:pt>
                <c:pt idx="11">
                  <c:v>30.2</c:v>
                </c:pt>
                <c:pt idx="12">
                  <c:v>29</c:v>
                </c:pt>
                <c:pt idx="13">
                  <c:v>26</c:v>
                </c:pt>
                <c:pt idx="14">
                  <c:v>26.5</c:v>
                </c:pt>
                <c:pt idx="15">
                  <c:v>29.4</c:v>
                </c:pt>
                <c:pt idx="16">
                  <c:v>28.7</c:v>
                </c:pt>
                <c:pt idx="17">
                  <c:v>31</c:v>
                </c:pt>
                <c:pt idx="18">
                  <c:v>25.4</c:v>
                </c:pt>
                <c:pt idx="19">
                  <c:v>26.5</c:v>
                </c:pt>
                <c:pt idx="20">
                  <c:v>29.8</c:v>
                </c:pt>
                <c:pt idx="21">
                  <c:v>28.2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CB-4CD8-9EBE-429EC397C2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419392"/>
        <c:axId val="44369600"/>
      </c:lineChart>
      <c:catAx>
        <c:axId val="9541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4369600"/>
        <c:crosses val="autoZero"/>
        <c:auto val="1"/>
        <c:lblAlgn val="ctr"/>
        <c:lblOffset val="100"/>
        <c:noMultiLvlLbl val="0"/>
      </c:catAx>
      <c:valAx>
        <c:axId val="443696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541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3473408103711"/>
          <c:y val="0.40042022789294163"/>
          <c:w val="0.28646197913617588"/>
          <c:h val="0.10136667821222478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"Зоны</a:t>
            </a:r>
            <a:r>
              <a:rPr lang="ru-RU" baseline="0" dirty="0"/>
              <a:t> риска" в области качества образования</a:t>
            </a:r>
          </a:p>
          <a:p>
            <a:pPr>
              <a:defRPr/>
            </a:pPr>
            <a:r>
              <a:rPr lang="ru-RU" baseline="0" dirty="0"/>
              <a:t>в кластере со средним ИСБШ</a:t>
            </a:r>
            <a:endParaRPr lang="ru-RU" dirty="0"/>
          </a:p>
        </c:rich>
      </c:tx>
      <c:layout>
        <c:manualLayout>
          <c:xMode val="edge"/>
          <c:yMode val="edge"/>
          <c:x val="0.2360590241554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85303340893356E-2"/>
          <c:y val="0.13561619847117257"/>
          <c:w val="0.89060529587743109"/>
          <c:h val="0.69289337092626568"/>
        </c:manualLayout>
      </c:layout>
      <c:lineChart>
        <c:grouping val="standard"/>
        <c:varyColors val="0"/>
        <c:ser>
          <c:idx val="0"/>
          <c:order val="0"/>
          <c:tx>
            <c:v>русский язык ЕГЭ 2019</c:v>
          </c:tx>
          <c:dLbls>
            <c:dLbl>
              <c:idx val="29"/>
              <c:layout>
                <c:manualLayout>
                  <c:x val="-8.7467697807741329E-2"/>
                  <c:y val="-0.2365931224443896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002060"/>
                        </a:solidFill>
                      </a:rPr>
                      <a:t>русский язык ЕГЭ 2019</a:t>
                    </a:r>
                  </a:p>
                  <a:p>
                    <a:r>
                      <a:rPr lang="ru-RU" b="1" dirty="0">
                        <a:solidFill>
                          <a:srgbClr val="C00000"/>
                        </a:solidFill>
                      </a:rPr>
                      <a:t>Русский</a:t>
                    </a:r>
                    <a:r>
                      <a:rPr lang="ru-RU" b="1" baseline="0" dirty="0">
                        <a:solidFill>
                          <a:srgbClr val="C00000"/>
                        </a:solidFill>
                      </a:rPr>
                      <a:t> язык ОГЭ 2019</a:t>
                    </a:r>
                    <a:r>
                      <a:rPr lang="ru-RU" b="1" dirty="0">
                        <a:solidFill>
                          <a:srgbClr val="C00000"/>
                        </a:solidFill>
                      </a:rPr>
                      <a:t> 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F8-4B38-B1FA-41B2D88B8FC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Лист3!$A$1:$A$30</c:f>
              <c:strCache>
                <c:ptCount val="30"/>
                <c:pt idx="0">
                  <c:v>СОШ № 57</c:v>
                </c:pt>
                <c:pt idx="1">
                  <c:v>СОШ № 17</c:v>
                </c:pt>
                <c:pt idx="2">
                  <c:v> гимназия № 3</c:v>
                </c:pt>
                <c:pt idx="3">
                  <c:v> лицей № 12</c:v>
                </c:pt>
                <c:pt idx="4">
                  <c:v>СОШ №32</c:v>
                </c:pt>
                <c:pt idx="5">
                  <c:v> СОШ 51</c:v>
                </c:pt>
                <c:pt idx="6">
                  <c:v>СОШ № 70</c:v>
                </c:pt>
                <c:pt idx="7">
                  <c:v>СОШ №19</c:v>
                </c:pt>
                <c:pt idx="8">
                  <c:v>СОШ № 1</c:v>
                </c:pt>
                <c:pt idx="9">
                  <c:v>гимназия25</c:v>
                </c:pt>
                <c:pt idx="10">
                  <c:v>СОШ № 16</c:v>
                </c:pt>
                <c:pt idx="11">
                  <c:v>гимназия №87 </c:v>
                </c:pt>
                <c:pt idx="12">
                  <c:v>СОШ № 66</c:v>
                </c:pt>
                <c:pt idx="13">
                  <c:v> СОШ №34</c:v>
                </c:pt>
                <c:pt idx="14">
                  <c:v> СОШ № 10</c:v>
                </c:pt>
                <c:pt idx="15">
                  <c:v>СОШ № 46</c:v>
                </c:pt>
                <c:pt idx="16">
                  <c:v>СОШ № 78</c:v>
                </c:pt>
                <c:pt idx="17">
                  <c:v> СОШ №35</c:v>
                </c:pt>
                <c:pt idx="18">
                  <c:v>СОШ №89</c:v>
                </c:pt>
                <c:pt idx="19">
                  <c:v>Гимназия № 44</c:v>
                </c:pt>
                <c:pt idx="20">
                  <c:v>СОШ № 49</c:v>
                </c:pt>
                <c:pt idx="21">
                  <c:v>гимназия №33</c:v>
                </c:pt>
                <c:pt idx="22">
                  <c:v>СОШ №55</c:v>
                </c:pt>
                <c:pt idx="23">
                  <c:v>СОШ № 74</c:v>
                </c:pt>
                <c:pt idx="24">
                  <c:v>СОШ № 100</c:v>
                </c:pt>
                <c:pt idx="25">
                  <c:v>СОШ № 38</c:v>
                </c:pt>
                <c:pt idx="26">
                  <c:v>СОШ № 61</c:v>
                </c:pt>
                <c:pt idx="27">
                  <c:v>СОШ № 53</c:v>
                </c:pt>
                <c:pt idx="28">
                  <c:v>СОШ №31</c:v>
                </c:pt>
                <c:pt idx="29">
                  <c:v>СОШ №41</c:v>
                </c:pt>
              </c:strCache>
            </c:strRef>
          </c:cat>
          <c:val>
            <c:numRef>
              <c:f>Лист3!$B$1:$B$30</c:f>
              <c:numCache>
                <c:formatCode>#,##0.00</c:formatCode>
                <c:ptCount val="30"/>
                <c:pt idx="0">
                  <c:v>76.7</c:v>
                </c:pt>
                <c:pt idx="1">
                  <c:v>67.3</c:v>
                </c:pt>
                <c:pt idx="2">
                  <c:v>81.900000000000006</c:v>
                </c:pt>
                <c:pt idx="3">
                  <c:v>77.5</c:v>
                </c:pt>
                <c:pt idx="4">
                  <c:v>73.2</c:v>
                </c:pt>
                <c:pt idx="5">
                  <c:v>70.8</c:v>
                </c:pt>
                <c:pt idx="6">
                  <c:v>72.599999999999994</c:v>
                </c:pt>
                <c:pt idx="7">
                  <c:v>71.2</c:v>
                </c:pt>
                <c:pt idx="8">
                  <c:v>73.400000000000006</c:v>
                </c:pt>
                <c:pt idx="9">
                  <c:v>77.900000000000006</c:v>
                </c:pt>
                <c:pt idx="10">
                  <c:v>74.3</c:v>
                </c:pt>
                <c:pt idx="11">
                  <c:v>75.8</c:v>
                </c:pt>
                <c:pt idx="12">
                  <c:v>77.599999999999994</c:v>
                </c:pt>
                <c:pt idx="13">
                  <c:v>72.099999999999994</c:v>
                </c:pt>
                <c:pt idx="14">
                  <c:v>70</c:v>
                </c:pt>
                <c:pt idx="15">
                  <c:v>71.400000000000006</c:v>
                </c:pt>
                <c:pt idx="16">
                  <c:v>76</c:v>
                </c:pt>
                <c:pt idx="17">
                  <c:v>72.8</c:v>
                </c:pt>
                <c:pt idx="18">
                  <c:v>72.8</c:v>
                </c:pt>
                <c:pt idx="19">
                  <c:v>78.400000000000006</c:v>
                </c:pt>
                <c:pt idx="20">
                  <c:v>70.8</c:v>
                </c:pt>
                <c:pt idx="21">
                  <c:v>86.8</c:v>
                </c:pt>
                <c:pt idx="22">
                  <c:v>75</c:v>
                </c:pt>
                <c:pt idx="23">
                  <c:v>72.2</c:v>
                </c:pt>
                <c:pt idx="24">
                  <c:v>71.7</c:v>
                </c:pt>
                <c:pt idx="25">
                  <c:v>58.4</c:v>
                </c:pt>
                <c:pt idx="26">
                  <c:v>71.099999999999994</c:v>
                </c:pt>
                <c:pt idx="27">
                  <c:v>70.099999999999994</c:v>
                </c:pt>
                <c:pt idx="28">
                  <c:v>73.2</c:v>
                </c:pt>
                <c:pt idx="29">
                  <c:v>70.900000000000006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FF8-4B38-B1FA-41B2D88B8FC9}"/>
            </c:ext>
          </c:extLst>
        </c:ser>
        <c:ser>
          <c:idx val="1"/>
          <c:order val="1"/>
          <c:tx>
            <c:v>русский язык ОГЭ 2019</c:v>
          </c:tx>
          <c:dLbls>
            <c:dLbl>
              <c:idx val="29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F8-4B38-B1FA-41B2D88B8FC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Лист3!$A$1:$A$30</c:f>
              <c:strCache>
                <c:ptCount val="30"/>
                <c:pt idx="0">
                  <c:v>СОШ № 57</c:v>
                </c:pt>
                <c:pt idx="1">
                  <c:v>СОШ № 17</c:v>
                </c:pt>
                <c:pt idx="2">
                  <c:v> гимназия № 3</c:v>
                </c:pt>
                <c:pt idx="3">
                  <c:v> лицей № 12</c:v>
                </c:pt>
                <c:pt idx="4">
                  <c:v>СОШ №32</c:v>
                </c:pt>
                <c:pt idx="5">
                  <c:v> СОШ 51</c:v>
                </c:pt>
                <c:pt idx="6">
                  <c:v>СОШ № 70</c:v>
                </c:pt>
                <c:pt idx="7">
                  <c:v>СОШ №19</c:v>
                </c:pt>
                <c:pt idx="8">
                  <c:v>СОШ № 1</c:v>
                </c:pt>
                <c:pt idx="9">
                  <c:v>гимназия25</c:v>
                </c:pt>
                <c:pt idx="10">
                  <c:v>СОШ № 16</c:v>
                </c:pt>
                <c:pt idx="11">
                  <c:v>гимназия №87 </c:v>
                </c:pt>
                <c:pt idx="12">
                  <c:v>СОШ № 66</c:v>
                </c:pt>
                <c:pt idx="13">
                  <c:v> СОШ №34</c:v>
                </c:pt>
                <c:pt idx="14">
                  <c:v> СОШ № 10</c:v>
                </c:pt>
                <c:pt idx="15">
                  <c:v>СОШ № 46</c:v>
                </c:pt>
                <c:pt idx="16">
                  <c:v>СОШ № 78</c:v>
                </c:pt>
                <c:pt idx="17">
                  <c:v> СОШ №35</c:v>
                </c:pt>
                <c:pt idx="18">
                  <c:v>СОШ №89</c:v>
                </c:pt>
                <c:pt idx="19">
                  <c:v>Гимназия № 44</c:v>
                </c:pt>
                <c:pt idx="20">
                  <c:v>СОШ № 49</c:v>
                </c:pt>
                <c:pt idx="21">
                  <c:v>гимназия №33</c:v>
                </c:pt>
                <c:pt idx="22">
                  <c:v>СОШ №55</c:v>
                </c:pt>
                <c:pt idx="23">
                  <c:v>СОШ № 74</c:v>
                </c:pt>
                <c:pt idx="24">
                  <c:v>СОШ № 100</c:v>
                </c:pt>
                <c:pt idx="25">
                  <c:v>СОШ № 38</c:v>
                </c:pt>
                <c:pt idx="26">
                  <c:v>СОШ № 61</c:v>
                </c:pt>
                <c:pt idx="27">
                  <c:v>СОШ № 53</c:v>
                </c:pt>
                <c:pt idx="28">
                  <c:v>СОШ №31</c:v>
                </c:pt>
                <c:pt idx="29">
                  <c:v>СОШ №41</c:v>
                </c:pt>
              </c:strCache>
            </c:strRef>
          </c:cat>
          <c:val>
            <c:numRef>
              <c:f>Лист3!$C$1:$C$30</c:f>
              <c:numCache>
                <c:formatCode>#,##0.00</c:formatCode>
                <c:ptCount val="30"/>
                <c:pt idx="0">
                  <c:v>30.1</c:v>
                </c:pt>
                <c:pt idx="1">
                  <c:v>24.3</c:v>
                </c:pt>
                <c:pt idx="2">
                  <c:v>31.9</c:v>
                </c:pt>
                <c:pt idx="3">
                  <c:v>28.5</c:v>
                </c:pt>
                <c:pt idx="4">
                  <c:v>25</c:v>
                </c:pt>
                <c:pt idx="5">
                  <c:v>26</c:v>
                </c:pt>
                <c:pt idx="6">
                  <c:v>25.9</c:v>
                </c:pt>
                <c:pt idx="7">
                  <c:v>23.7</c:v>
                </c:pt>
                <c:pt idx="8">
                  <c:v>26.7</c:v>
                </c:pt>
                <c:pt idx="9">
                  <c:v>28.4</c:v>
                </c:pt>
                <c:pt idx="10">
                  <c:v>27.1</c:v>
                </c:pt>
                <c:pt idx="11">
                  <c:v>29.6</c:v>
                </c:pt>
                <c:pt idx="12">
                  <c:v>25.7</c:v>
                </c:pt>
                <c:pt idx="13">
                  <c:v>27.7</c:v>
                </c:pt>
                <c:pt idx="14">
                  <c:v>26.5</c:v>
                </c:pt>
                <c:pt idx="15">
                  <c:v>27.4</c:v>
                </c:pt>
                <c:pt idx="16">
                  <c:v>27.9</c:v>
                </c:pt>
                <c:pt idx="17">
                  <c:v>28.4</c:v>
                </c:pt>
                <c:pt idx="18">
                  <c:v>27.1</c:v>
                </c:pt>
                <c:pt idx="19">
                  <c:v>29.1</c:v>
                </c:pt>
                <c:pt idx="20">
                  <c:v>26</c:v>
                </c:pt>
                <c:pt idx="21">
                  <c:v>30.2</c:v>
                </c:pt>
                <c:pt idx="22">
                  <c:v>25.9</c:v>
                </c:pt>
                <c:pt idx="23">
                  <c:v>28.2</c:v>
                </c:pt>
                <c:pt idx="24">
                  <c:v>26.7</c:v>
                </c:pt>
                <c:pt idx="25">
                  <c:v>26.9</c:v>
                </c:pt>
                <c:pt idx="26">
                  <c:v>26</c:v>
                </c:pt>
                <c:pt idx="27">
                  <c:v>24.3</c:v>
                </c:pt>
                <c:pt idx="28">
                  <c:v>27.1</c:v>
                </c:pt>
                <c:pt idx="29">
                  <c:v>27.2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FF8-4B38-B1FA-41B2D88B8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18880"/>
        <c:axId val="44371328"/>
      </c:lineChart>
      <c:catAx>
        <c:axId val="95418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4371328"/>
        <c:crosses val="autoZero"/>
        <c:auto val="1"/>
        <c:lblAlgn val="ctr"/>
        <c:lblOffset val="100"/>
        <c:noMultiLvlLbl val="0"/>
      </c:catAx>
      <c:valAx>
        <c:axId val="44371328"/>
        <c:scaling>
          <c:orientation val="minMax"/>
        </c:scaling>
        <c:delete val="0"/>
        <c:axPos val="l"/>
        <c:majorGridlines/>
        <c:title>
          <c:overlay val="0"/>
        </c:title>
        <c:numFmt formatCode="#,##0.00" sourceLinked="1"/>
        <c:majorTickMark val="none"/>
        <c:minorTickMark val="none"/>
        <c:tickLblPos val="nextTo"/>
        <c:crossAx val="95418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«Зоны риска» в области качества</a:t>
            </a:r>
            <a:r>
              <a:rPr lang="ru-RU" baseline="0" dirty="0"/>
              <a:t> образования</a:t>
            </a:r>
          </a:p>
          <a:p>
            <a:pPr>
              <a:defRPr/>
            </a:pPr>
            <a:r>
              <a:rPr lang="ru-RU" baseline="0" dirty="0"/>
              <a:t>в кластере</a:t>
            </a:r>
            <a:r>
              <a:rPr lang="ru-RU" dirty="0"/>
              <a:t> со средним ИСБШ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русский язык ЕГЭ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Лист3!$A$31:$A$59</c:f>
              <c:strCache>
                <c:ptCount val="29"/>
                <c:pt idx="0">
                  <c:v>СОШ № 84</c:v>
                </c:pt>
                <c:pt idx="1">
                  <c:v>СОШ № 73</c:v>
                </c:pt>
                <c:pt idx="2">
                  <c:v>СОШ № 14</c:v>
                </c:pt>
                <c:pt idx="3">
                  <c:v> СОШ №30</c:v>
                </c:pt>
                <c:pt idx="4">
                  <c:v>СОШ № 62</c:v>
                </c:pt>
                <c:pt idx="5">
                  <c:v>СОШ № 42</c:v>
                </c:pt>
                <c:pt idx="6">
                  <c:v>СОШ № 63</c:v>
                </c:pt>
                <c:pt idx="7">
                  <c:v>Гимназия № 88</c:v>
                </c:pt>
                <c:pt idx="8">
                  <c:v>СОШ №47</c:v>
                </c:pt>
                <c:pt idx="9">
                  <c:v>КПКУ</c:v>
                </c:pt>
                <c:pt idx="10">
                  <c:v>СОШ № 37</c:v>
                </c:pt>
                <c:pt idx="11">
                  <c:v>СОШ № 24</c:v>
                </c:pt>
                <c:pt idx="12">
                  <c:v>СОШ № 65</c:v>
                </c:pt>
                <c:pt idx="13">
                  <c:v>СОШ №29</c:v>
                </c:pt>
                <c:pt idx="14">
                  <c:v>СОШ № 45</c:v>
                </c:pt>
                <c:pt idx="15">
                  <c:v>СОШ № 93</c:v>
                </c:pt>
                <c:pt idx="16">
                  <c:v>СОШ № 99</c:v>
                </c:pt>
                <c:pt idx="17">
                  <c:v>СОШ № 86</c:v>
                </c:pt>
                <c:pt idx="18">
                  <c:v>СОШ № 98</c:v>
                </c:pt>
                <c:pt idx="19">
                  <c:v>СОШ № 83</c:v>
                </c:pt>
                <c:pt idx="20">
                  <c:v>СОШ № 60</c:v>
                </c:pt>
                <c:pt idx="21">
                  <c:v>СОШ № 77</c:v>
                </c:pt>
                <c:pt idx="22">
                  <c:v>СОШ № 71</c:v>
                </c:pt>
                <c:pt idx="23">
                  <c:v>СОШ № 96</c:v>
                </c:pt>
                <c:pt idx="24">
                  <c:v>СОШ № 6</c:v>
                </c:pt>
                <c:pt idx="25">
                  <c:v>СОШ № 22</c:v>
                </c:pt>
                <c:pt idx="26">
                  <c:v>СОШ № 76</c:v>
                </c:pt>
                <c:pt idx="27">
                  <c:v>СОШ № 67</c:v>
                </c:pt>
                <c:pt idx="28">
                  <c:v>СОШ №39</c:v>
                </c:pt>
              </c:strCache>
            </c:strRef>
          </c:cat>
          <c:val>
            <c:numRef>
              <c:f>Лист3!$B$31:$B$59</c:f>
              <c:numCache>
                <c:formatCode>#,##0.00</c:formatCode>
                <c:ptCount val="29"/>
                <c:pt idx="0">
                  <c:v>70.400000000000006</c:v>
                </c:pt>
                <c:pt idx="1">
                  <c:v>74.599999999999994</c:v>
                </c:pt>
                <c:pt idx="2">
                  <c:v>77.8</c:v>
                </c:pt>
                <c:pt idx="3">
                  <c:v>68.3</c:v>
                </c:pt>
                <c:pt idx="4">
                  <c:v>69.2</c:v>
                </c:pt>
                <c:pt idx="5">
                  <c:v>75.7</c:v>
                </c:pt>
                <c:pt idx="6">
                  <c:v>75.900000000000006</c:v>
                </c:pt>
                <c:pt idx="7">
                  <c:v>72.599999999999994</c:v>
                </c:pt>
                <c:pt idx="8">
                  <c:v>78.400000000000006</c:v>
                </c:pt>
                <c:pt idx="9">
                  <c:v>75.7</c:v>
                </c:pt>
                <c:pt idx="10">
                  <c:v>73.3</c:v>
                </c:pt>
                <c:pt idx="11">
                  <c:v>71</c:v>
                </c:pt>
                <c:pt idx="12">
                  <c:v>75.5</c:v>
                </c:pt>
                <c:pt idx="13">
                  <c:v>60.7</c:v>
                </c:pt>
                <c:pt idx="14">
                  <c:v>66</c:v>
                </c:pt>
                <c:pt idx="15">
                  <c:v>74.3</c:v>
                </c:pt>
                <c:pt idx="16">
                  <c:v>73.5</c:v>
                </c:pt>
                <c:pt idx="17">
                  <c:v>75.7</c:v>
                </c:pt>
                <c:pt idx="18">
                  <c:v>74.7</c:v>
                </c:pt>
                <c:pt idx="19">
                  <c:v>77.8</c:v>
                </c:pt>
                <c:pt idx="20">
                  <c:v>74.400000000000006</c:v>
                </c:pt>
                <c:pt idx="21">
                  <c:v>71.8</c:v>
                </c:pt>
                <c:pt idx="22">
                  <c:v>84.4</c:v>
                </c:pt>
                <c:pt idx="23">
                  <c:v>80</c:v>
                </c:pt>
                <c:pt idx="24">
                  <c:v>71.400000000000006</c:v>
                </c:pt>
                <c:pt idx="25">
                  <c:v>59.6</c:v>
                </c:pt>
                <c:pt idx="26">
                  <c:v>76</c:v>
                </c:pt>
                <c:pt idx="27">
                  <c:v>75.599999999999994</c:v>
                </c:pt>
                <c:pt idx="28">
                  <c:v>69.599999999999994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793-4DC5-BCEB-991E7C3E3300}"/>
            </c:ext>
          </c:extLst>
        </c:ser>
        <c:ser>
          <c:idx val="1"/>
          <c:order val="1"/>
          <c:tx>
            <c:v>русский язык ОГЭ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Лист3!$A$31:$A$59</c:f>
              <c:strCache>
                <c:ptCount val="29"/>
                <c:pt idx="0">
                  <c:v>СОШ № 84</c:v>
                </c:pt>
                <c:pt idx="1">
                  <c:v>СОШ № 73</c:v>
                </c:pt>
                <c:pt idx="2">
                  <c:v>СОШ № 14</c:v>
                </c:pt>
                <c:pt idx="3">
                  <c:v> СОШ №30</c:v>
                </c:pt>
                <c:pt idx="4">
                  <c:v>СОШ № 62</c:v>
                </c:pt>
                <c:pt idx="5">
                  <c:v>СОШ № 42</c:v>
                </c:pt>
                <c:pt idx="6">
                  <c:v>СОШ № 63</c:v>
                </c:pt>
                <c:pt idx="7">
                  <c:v>Гимназия № 88</c:v>
                </c:pt>
                <c:pt idx="8">
                  <c:v>СОШ №47</c:v>
                </c:pt>
                <c:pt idx="9">
                  <c:v>КПКУ</c:v>
                </c:pt>
                <c:pt idx="10">
                  <c:v>СОШ № 37</c:v>
                </c:pt>
                <c:pt idx="11">
                  <c:v>СОШ № 24</c:v>
                </c:pt>
                <c:pt idx="12">
                  <c:v>СОШ № 65</c:v>
                </c:pt>
                <c:pt idx="13">
                  <c:v>СОШ №29</c:v>
                </c:pt>
                <c:pt idx="14">
                  <c:v>СОШ № 45</c:v>
                </c:pt>
                <c:pt idx="15">
                  <c:v>СОШ № 93</c:v>
                </c:pt>
                <c:pt idx="16">
                  <c:v>СОШ № 99</c:v>
                </c:pt>
                <c:pt idx="17">
                  <c:v>СОШ № 86</c:v>
                </c:pt>
                <c:pt idx="18">
                  <c:v>СОШ № 98</c:v>
                </c:pt>
                <c:pt idx="19">
                  <c:v>СОШ № 83</c:v>
                </c:pt>
                <c:pt idx="20">
                  <c:v>СОШ № 60</c:v>
                </c:pt>
                <c:pt idx="21">
                  <c:v>СОШ № 77</c:v>
                </c:pt>
                <c:pt idx="22">
                  <c:v>СОШ № 71</c:v>
                </c:pt>
                <c:pt idx="23">
                  <c:v>СОШ № 96</c:v>
                </c:pt>
                <c:pt idx="24">
                  <c:v>СОШ № 6</c:v>
                </c:pt>
                <c:pt idx="25">
                  <c:v>СОШ № 22</c:v>
                </c:pt>
                <c:pt idx="26">
                  <c:v>СОШ № 76</c:v>
                </c:pt>
                <c:pt idx="27">
                  <c:v>СОШ № 67</c:v>
                </c:pt>
                <c:pt idx="28">
                  <c:v>СОШ №39</c:v>
                </c:pt>
              </c:strCache>
            </c:strRef>
          </c:cat>
          <c:val>
            <c:numRef>
              <c:f>Лист3!$C$31:$C$59</c:f>
              <c:numCache>
                <c:formatCode>#,##0.00</c:formatCode>
                <c:ptCount val="29"/>
                <c:pt idx="0">
                  <c:v>25.8</c:v>
                </c:pt>
                <c:pt idx="1">
                  <c:v>25.5</c:v>
                </c:pt>
                <c:pt idx="2">
                  <c:v>25.9</c:v>
                </c:pt>
                <c:pt idx="3">
                  <c:v>27</c:v>
                </c:pt>
                <c:pt idx="4">
                  <c:v>24.1</c:v>
                </c:pt>
                <c:pt idx="5">
                  <c:v>25.5</c:v>
                </c:pt>
                <c:pt idx="6">
                  <c:v>26.5</c:v>
                </c:pt>
                <c:pt idx="7">
                  <c:v>28.9</c:v>
                </c:pt>
                <c:pt idx="8">
                  <c:v>28.8</c:v>
                </c:pt>
                <c:pt idx="9">
                  <c:v>30.2</c:v>
                </c:pt>
                <c:pt idx="10">
                  <c:v>26.5</c:v>
                </c:pt>
                <c:pt idx="11">
                  <c:v>27.2</c:v>
                </c:pt>
                <c:pt idx="12">
                  <c:v>27.2</c:v>
                </c:pt>
                <c:pt idx="13">
                  <c:v>23.2</c:v>
                </c:pt>
                <c:pt idx="14">
                  <c:v>24.7</c:v>
                </c:pt>
                <c:pt idx="15">
                  <c:v>26.1</c:v>
                </c:pt>
                <c:pt idx="16">
                  <c:v>29.5</c:v>
                </c:pt>
                <c:pt idx="17">
                  <c:v>26.3</c:v>
                </c:pt>
                <c:pt idx="18">
                  <c:v>27.9</c:v>
                </c:pt>
                <c:pt idx="19">
                  <c:v>26</c:v>
                </c:pt>
                <c:pt idx="20">
                  <c:v>27.7</c:v>
                </c:pt>
                <c:pt idx="21">
                  <c:v>24.5</c:v>
                </c:pt>
                <c:pt idx="22">
                  <c:v>29.8</c:v>
                </c:pt>
                <c:pt idx="23">
                  <c:v>30</c:v>
                </c:pt>
                <c:pt idx="24">
                  <c:v>25.2</c:v>
                </c:pt>
                <c:pt idx="25">
                  <c:v>24.6</c:v>
                </c:pt>
                <c:pt idx="26">
                  <c:v>23</c:v>
                </c:pt>
                <c:pt idx="27">
                  <c:v>25.3</c:v>
                </c:pt>
                <c:pt idx="28">
                  <c:v>26.1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793-4DC5-BCEB-991E7C3E33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295040"/>
        <c:axId val="44373056"/>
      </c:lineChart>
      <c:catAx>
        <c:axId val="94295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44373056"/>
        <c:crosses val="autoZero"/>
        <c:auto val="1"/>
        <c:lblAlgn val="ctr"/>
        <c:lblOffset val="100"/>
        <c:noMultiLvlLbl val="0"/>
      </c:catAx>
      <c:valAx>
        <c:axId val="4437305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429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185757907459496E-2"/>
          <c:y val="4.722403732717307E-2"/>
          <c:w val="0.17024318425898805"/>
          <c:h val="8.07410287745806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«Зоны риска» в области качества образования  в кластере</a:t>
            </a:r>
          </a:p>
          <a:p>
            <a:pPr>
              <a:defRPr/>
            </a:pPr>
            <a:r>
              <a:rPr lang="ru-RU" dirty="0"/>
              <a:t>с</a:t>
            </a:r>
            <a:r>
              <a:rPr lang="ru-RU" baseline="0" dirty="0"/>
              <a:t> </a:t>
            </a:r>
            <a:r>
              <a:rPr lang="ru-RU" dirty="0"/>
              <a:t>низким ИСБШ</a:t>
            </a:r>
          </a:p>
        </c:rich>
      </c:tx>
      <c:layout>
        <c:manualLayout>
          <c:xMode val="edge"/>
          <c:yMode val="edge"/>
          <c:x val="0.1393439376301184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Русския язык ЕГЭ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Лист1!$A$1:$A$10</c:f>
              <c:strCache>
                <c:ptCount val="10"/>
                <c:pt idx="0">
                  <c:v>СОШ №5</c:v>
                </c:pt>
                <c:pt idx="1">
                  <c:v>СОШ № 11</c:v>
                </c:pt>
                <c:pt idx="2">
                  <c:v>ЛИЦЕЙ № 64</c:v>
                </c:pt>
                <c:pt idx="3">
                  <c:v>СОШ № 68</c:v>
                </c:pt>
                <c:pt idx="4">
                  <c:v>СОШ № 75</c:v>
                </c:pt>
                <c:pt idx="5">
                  <c:v>СОШ № 95</c:v>
                </c:pt>
                <c:pt idx="6">
                  <c:v>СОШ № 85</c:v>
                </c:pt>
                <c:pt idx="7">
                  <c:v>СОШ № 80</c:v>
                </c:pt>
                <c:pt idx="8">
                  <c:v>О(С)ОШ № 3</c:v>
                </c:pt>
                <c:pt idx="9">
                  <c:v>СОШ № 50</c:v>
                </c:pt>
              </c:strCache>
            </c:strRef>
          </c:cat>
          <c:val>
            <c:numRef>
              <c:f>Лист1!$B$1:$B$10</c:f>
              <c:numCache>
                <c:formatCode>#,##0.00</c:formatCode>
                <c:ptCount val="10"/>
                <c:pt idx="0">
                  <c:v>71</c:v>
                </c:pt>
                <c:pt idx="1">
                  <c:v>69.8</c:v>
                </c:pt>
                <c:pt idx="2">
                  <c:v>80.900000000000006</c:v>
                </c:pt>
                <c:pt idx="3">
                  <c:v>68.900000000000006</c:v>
                </c:pt>
                <c:pt idx="4">
                  <c:v>71.7</c:v>
                </c:pt>
                <c:pt idx="5">
                  <c:v>75.2</c:v>
                </c:pt>
                <c:pt idx="6">
                  <c:v>73.8</c:v>
                </c:pt>
                <c:pt idx="7">
                  <c:v>72.400000000000006</c:v>
                </c:pt>
                <c:pt idx="8">
                  <c:v>62.9</c:v>
                </c:pt>
                <c:pt idx="9">
                  <c:v>69.8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AF-464C-A1C4-348D072F4F14}"/>
            </c:ext>
          </c:extLst>
        </c:ser>
        <c:ser>
          <c:idx val="1"/>
          <c:order val="1"/>
          <c:tx>
            <c:v>русский язык ОГЭ 2019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Лист1!$A$1:$A$10</c:f>
              <c:strCache>
                <c:ptCount val="10"/>
                <c:pt idx="0">
                  <c:v>СОШ №5</c:v>
                </c:pt>
                <c:pt idx="1">
                  <c:v>СОШ № 11</c:v>
                </c:pt>
                <c:pt idx="2">
                  <c:v>ЛИЦЕЙ № 64</c:v>
                </c:pt>
                <c:pt idx="3">
                  <c:v>СОШ № 68</c:v>
                </c:pt>
                <c:pt idx="4">
                  <c:v>СОШ № 75</c:v>
                </c:pt>
                <c:pt idx="5">
                  <c:v>СОШ № 95</c:v>
                </c:pt>
                <c:pt idx="6">
                  <c:v>СОШ № 85</c:v>
                </c:pt>
                <c:pt idx="7">
                  <c:v>СОШ № 80</c:v>
                </c:pt>
                <c:pt idx="8">
                  <c:v>О(С)ОШ № 3</c:v>
                </c:pt>
                <c:pt idx="9">
                  <c:v>СОШ № 50</c:v>
                </c:pt>
              </c:strCache>
            </c:strRef>
          </c:cat>
          <c:val>
            <c:numRef>
              <c:f>Лист1!$C$1:$C$10</c:f>
              <c:numCache>
                <c:formatCode>#,##0.00</c:formatCode>
                <c:ptCount val="10"/>
                <c:pt idx="0">
                  <c:v>26.6</c:v>
                </c:pt>
                <c:pt idx="1">
                  <c:v>25.6</c:v>
                </c:pt>
                <c:pt idx="2">
                  <c:v>30.1</c:v>
                </c:pt>
                <c:pt idx="3">
                  <c:v>23.9</c:v>
                </c:pt>
                <c:pt idx="4">
                  <c:v>26.4</c:v>
                </c:pt>
                <c:pt idx="5">
                  <c:v>27.9</c:v>
                </c:pt>
                <c:pt idx="6">
                  <c:v>26</c:v>
                </c:pt>
                <c:pt idx="7">
                  <c:v>26.4</c:v>
                </c:pt>
                <c:pt idx="8">
                  <c:v>22.2</c:v>
                </c:pt>
                <c:pt idx="9">
                  <c:v>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EAF-464C-A1C4-348D072F4F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419904"/>
        <c:axId val="44375360"/>
      </c:lineChart>
      <c:catAx>
        <c:axId val="9541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4375360"/>
        <c:crosses val="autoZero"/>
        <c:auto val="1"/>
        <c:lblAlgn val="ctr"/>
        <c:lblOffset val="100"/>
        <c:noMultiLvlLbl val="0"/>
      </c:catAx>
      <c:valAx>
        <c:axId val="443753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5419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среднего балла по основным предметам 2014 - 2019 гг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'[динамика среднего балла.xlsx]Лист1'!$B$1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'[динамика среднего балла.xlsx]Лист1'!$A$2:$A$7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</c:strCache>
            </c:strRef>
          </c:cat>
          <c:val>
            <c:numRef>
              <c:f>'[динамика среднего балла.xlsx]Лист1'!$B$2:$B$7</c:f>
              <c:numCache>
                <c:formatCode>General</c:formatCode>
                <c:ptCount val="6"/>
                <c:pt idx="0">
                  <c:v>48.8</c:v>
                </c:pt>
                <c:pt idx="1">
                  <c:v>51.4</c:v>
                </c:pt>
                <c:pt idx="2">
                  <c:v>51.9</c:v>
                </c:pt>
                <c:pt idx="3">
                  <c:v>51.3</c:v>
                </c:pt>
                <c:pt idx="4">
                  <c:v>51.15</c:v>
                </c:pt>
                <c:pt idx="5">
                  <c:v>59.7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2E-4A9D-9360-F5BF8E23BD01}"/>
            </c:ext>
          </c:extLst>
        </c:ser>
        <c:ser>
          <c:idx val="1"/>
          <c:order val="1"/>
          <c:tx>
            <c:strRef>
              <c:f>'[динамика среднего балла.xlsx]Лист1'!$C$1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'[динамика среднего балла.xlsx]Лист1'!$A$2:$A$7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</c:strCache>
            </c:strRef>
          </c:cat>
          <c:val>
            <c:numRef>
              <c:f>'[динамика среднего балла.xlsx]Лист1'!$C$2:$C$7</c:f>
              <c:numCache>
                <c:formatCode>General</c:formatCode>
                <c:ptCount val="6"/>
                <c:pt idx="0">
                  <c:v>71.7</c:v>
                </c:pt>
                <c:pt idx="1">
                  <c:v>73</c:v>
                </c:pt>
                <c:pt idx="2">
                  <c:v>76.900000000000006</c:v>
                </c:pt>
                <c:pt idx="3">
                  <c:v>76.400000000000006</c:v>
                </c:pt>
                <c:pt idx="4">
                  <c:v>76.7</c:v>
                </c:pt>
                <c:pt idx="5">
                  <c:v>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A2E-4A9D-9360-F5BF8E23B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46784"/>
        <c:axId val="91396864"/>
      </c:lineChart>
      <c:catAx>
        <c:axId val="96246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1396864"/>
        <c:crosses val="autoZero"/>
        <c:auto val="1"/>
        <c:lblAlgn val="ctr"/>
        <c:lblOffset val="100"/>
        <c:noMultiLvlLbl val="0"/>
      </c:catAx>
      <c:valAx>
        <c:axId val="91396864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96246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0.37807</cdr:x>
      <cdr:y>0.28931</cdr:y>
    </cdr:from>
    <cdr:to>
      <cdr:x>0.43032</cdr:x>
      <cdr:y>0.88419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3125738" y="1680989"/>
          <a:ext cx="432048" cy="345638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0.0702</cdr:x>
      <cdr:y>0.25882</cdr:y>
    </cdr:from>
    <cdr:to>
      <cdr:x>0.84483</cdr:x>
      <cdr:y>0.25926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4E364628-6D23-4B79-9DA8-2ED69164ED91}"/>
            </a:ext>
          </a:extLst>
        </cdr:cNvPr>
        <cdr:cNvCxnSpPr/>
      </cdr:nvCxnSpPr>
      <cdr:spPr>
        <a:xfrm xmlns:a="http://schemas.openxmlformats.org/drawingml/2006/main" flipV="1">
          <a:off x="586334" y="1584176"/>
          <a:ext cx="6470450" cy="2668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0.85965</cdr:x>
      <cdr:y>0.25926</cdr:y>
    </cdr:from>
    <cdr:to>
      <cdr:x>0.98246</cdr:x>
      <cdr:y>0.33333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056957" y="1512168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0.83621</cdr:x>
      <cdr:y>0.22353</cdr:y>
    </cdr:from>
    <cdr:to>
      <cdr:x>0.97655</cdr:x>
      <cdr:y>0.35933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984776" y="1368152"/>
          <a:ext cx="1172316" cy="831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73,5</a:t>
          </a:r>
        </a:p>
      </cdr:txBody>
    </cdr:sp>
  </cdr:relSizeAnchor>
  <cdr:relSizeAnchor xmlns:cdr="http://schemas.openxmlformats.org/drawingml/2006/chartDrawing">
    <cdr:from>
      <cdr:x>0.84553</cdr:x>
      <cdr:y>0.55364</cdr:y>
    </cdr:from>
    <cdr:to>
      <cdr:x>0.95079</cdr:x>
      <cdr:y>0.66475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488832" y="3468385"/>
          <a:ext cx="932294" cy="696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26,7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0.09816</cdr:x>
      <cdr:y>0.64634</cdr:y>
    </cdr:from>
    <cdr:to>
      <cdr:x>1</cdr:x>
      <cdr:y>0.64634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:a16="http://schemas.microsoft.com/office/drawing/2014/main" xmlns="" id="{845AA155-52BB-4CE7-BF15-CC237CEADD97}"/>
            </a:ext>
          </a:extLst>
        </cdr:cNvPr>
        <cdr:cNvCxnSpPr/>
      </cdr:nvCxnSpPr>
      <cdr:spPr>
        <a:xfrm xmlns:a="http://schemas.openxmlformats.org/drawingml/2006/main">
          <a:off x="869406" y="3816424"/>
          <a:ext cx="798757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0.08998</cdr:x>
      <cdr:y>0.31707</cdr:y>
    </cdr:from>
    <cdr:to>
      <cdr:x>0.98161</cdr:x>
      <cdr:y>0.31707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AF1110FA-0D75-49EE-BC1E-667B4800402B}"/>
            </a:ext>
          </a:extLst>
        </cdr:cNvPr>
        <cdr:cNvCxnSpPr/>
      </cdr:nvCxnSpPr>
      <cdr:spPr>
        <a:xfrm xmlns:a="http://schemas.openxmlformats.org/drawingml/2006/main">
          <a:off x="792088" y="1872208"/>
          <a:ext cx="7848872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0.05691</cdr:x>
      <cdr:y>0.29632</cdr:y>
    </cdr:from>
    <cdr:to>
      <cdr:x>0.8374</cdr:x>
      <cdr:y>0.29632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42D25DD3-B36F-4B79-B274-2505A0D0D13D}"/>
            </a:ext>
          </a:extLst>
        </cdr:cNvPr>
        <cdr:cNvCxnSpPr/>
      </cdr:nvCxnSpPr>
      <cdr:spPr>
        <a:xfrm xmlns:a="http://schemas.openxmlformats.org/drawingml/2006/main">
          <a:off x="504056" y="1368152"/>
          <a:ext cx="6912768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0.81228</cdr:x>
      <cdr:y>0.23944</cdr:y>
    </cdr:from>
    <cdr:to>
      <cdr:x>0.94313</cdr:x>
      <cdr:y>0.40843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720813" y="1224136"/>
          <a:ext cx="1243675" cy="864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73,5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0.06087</cdr:x>
      <cdr:y>0.28947</cdr:y>
    </cdr:from>
    <cdr:to>
      <cdr:x>0.83478</cdr:x>
      <cdr:y>0.28947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A2D565EE-E3AB-4B09-941A-F270F4079953}"/>
            </a:ext>
          </a:extLst>
        </cdr:cNvPr>
        <cdr:cNvCxnSpPr/>
      </cdr:nvCxnSpPr>
      <cdr:spPr>
        <a:xfrm xmlns:a="http://schemas.openxmlformats.org/drawingml/2006/main">
          <a:off x="504056" y="1584176"/>
          <a:ext cx="6408712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0.06087</cdr:x>
      <cdr:y>0.68421</cdr:y>
    </cdr:from>
    <cdr:to>
      <cdr:x>0.84348</cdr:x>
      <cdr:y>0.68421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xmlns="" id="{FB49D460-9FD9-46F7-BBE6-DA2CEC3C1622}"/>
            </a:ext>
          </a:extLst>
        </cdr:cNvPr>
        <cdr:cNvCxnSpPr/>
      </cdr:nvCxnSpPr>
      <cdr:spPr>
        <a:xfrm xmlns:a="http://schemas.openxmlformats.org/drawingml/2006/main">
          <a:off x="504056" y="3744416"/>
          <a:ext cx="64807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0.84961</cdr:x>
      <cdr:y>0.25928</cdr:y>
    </cdr:from>
    <cdr:to>
      <cdr:x>0.99118</cdr:x>
      <cdr:y>0.41117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7035576" y="1418952"/>
          <a:ext cx="1172316" cy="831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73,5</a:t>
          </a:r>
        </a:p>
      </cdr:txBody>
    </cdr:sp>
  </cdr:relSizeAnchor>
  <cdr:relSizeAnchor xmlns:cdr="http://schemas.openxmlformats.org/drawingml/2006/chartDrawing">
    <cdr:from>
      <cdr:x>0.84348</cdr:x>
      <cdr:y>0.64474</cdr:y>
    </cdr:from>
    <cdr:to>
      <cdr:x>0.94965</cdr:x>
      <cdr:y>0.76901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984776" y="3528392"/>
          <a:ext cx="879237" cy="680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26,7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359" y="1599299"/>
            <a:ext cx="8753396" cy="110354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4717" y="2917349"/>
            <a:ext cx="7208679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66132" y="206169"/>
            <a:ext cx="2317075" cy="439270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4906" y="206169"/>
            <a:ext cx="6779591" cy="439270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480" y="3308236"/>
            <a:ext cx="8753396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3480" y="2182054"/>
            <a:ext cx="8753396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906" y="1201262"/>
            <a:ext cx="4548333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4874" y="1201262"/>
            <a:ext cx="4548333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905" y="1152401"/>
            <a:ext cx="4550122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905" y="1632667"/>
            <a:ext cx="4550122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31299" y="1152401"/>
            <a:ext cx="4551909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31299" y="1632667"/>
            <a:ext cx="4551909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906" y="204977"/>
            <a:ext cx="3388008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6276" y="204977"/>
            <a:ext cx="5756931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906" y="1077322"/>
            <a:ext cx="3388008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502" y="3603784"/>
            <a:ext cx="6178868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8502" y="460007"/>
            <a:ext cx="6178868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8502" y="4029231"/>
            <a:ext cx="6178868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906" y="206169"/>
            <a:ext cx="9268302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906" y="1201262"/>
            <a:ext cx="9268302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4906" y="4771678"/>
            <a:ext cx="2402893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18522" y="4771678"/>
            <a:ext cx="3261069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80314" y="4771678"/>
            <a:ext cx="2402893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85160" y="3930099"/>
            <a:ext cx="4032448" cy="1164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7319" y="1349995"/>
            <a:ext cx="9793088" cy="24482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5331" y="1543079"/>
            <a:ext cx="95770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информационно-разъяснительной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о порядке проведения государственной итоговой аттестации по образовательным программам среднего общего образования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3152" y="3891874"/>
            <a:ext cx="4017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департамента образования</a:t>
            </a:r>
          </a:p>
          <a:p>
            <a:pPr algn="r"/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Н.М.Полякова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12" y="83117"/>
            <a:ext cx="1351037" cy="112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41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544" y="31136"/>
            <a:ext cx="9145016" cy="5063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88" y="115777"/>
            <a:ext cx="6433780" cy="489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97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19" y="557907"/>
            <a:ext cx="9649071" cy="45117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44" y="610216"/>
            <a:ext cx="6134620" cy="4407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324519" y="0"/>
            <a:ext cx="9649071" cy="504056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Форма уведомления родителей не явившихся на родительское собрание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2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324521" y="125859"/>
            <a:ext cx="9649071" cy="504056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Общие вопросы подготовки к ГИА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4520" y="768013"/>
            <a:ext cx="9649071" cy="41764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допуска к ГИА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предметов, сроки подачи заявления на сдачу ГИА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проведения ГИА -11 по математике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Досрочный, основной и дополнительный период проведения ГИА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систем видеонаблюдения 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металлодетекторов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проведении экзаменов ППЭ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в ППЭ для участников ГИА, в т.ч. с ОВЗ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запрещенных и допустимых средств в ППЭ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порядку поведения участников экзаменов в ППЭ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 для удаления с экзамена за нарушение порядка проведения ГИА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ГИА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и условия пересдачи экзаменов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которые можно использовать на экзаменах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и места получения результатов ГИА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Апелляция , ее виды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 сроки подачи и рассмотрения апелляций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52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8DA886-5D81-4D9B-91B6-DD3BF0D1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Результаты проверки выдачи аттестатов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C19C3F7-10DC-4D79-A9AE-2BC0F7DF9D3B}"/>
              </a:ext>
            </a:extLst>
          </p:cNvPr>
          <p:cNvSpPr/>
          <p:nvPr/>
        </p:nvSpPr>
        <p:spPr>
          <a:xfrm>
            <a:off x="684560" y="1205979"/>
            <a:ext cx="909864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Испорченных документов об образовании нет в гимназии № 33 и СОШ № 89, 20, 24, 37, 40, 46, 57, 60, 74, 81, 82, 86.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испорчено аттестатов: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ЗВО  - 14 аттестатов о среднем общем образовании, 8 аттестатов об основном общем образовании;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ЦВО - 9 аттестатов о среднем общем образовании, 5 аттестатов об основном общем образовании;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 - 2 аттестата о среднем общем образовании, 5 аттестатов об основном общем образовании;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ПВО – 31 аттестат о среднем общем образовании, 17 аттестатов об основном общем образовании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испорченных аттестатов в СОШ № 101 (11)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191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05C223B-C353-4ED6-9A73-1FBF3D286542}"/>
              </a:ext>
            </a:extLst>
          </p:cNvPr>
          <p:cNvSpPr/>
          <p:nvPr/>
        </p:nvSpPr>
        <p:spPr>
          <a:xfrm>
            <a:off x="396528" y="129132"/>
            <a:ext cx="9217024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сократить количество испорченных бланков.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утвердить Положение о порядке уничтожения испорченных бланков аттестатов (периодичность, процедура и. т.п.)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фиксации выдачи свидетельств об обучение для учащихся 8-го вида необходимо завести отдельный журнал.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приобретать бланков со 100-процентным запасом.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6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446255" y="3493083"/>
            <a:ext cx="580605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00312" y="2079821"/>
            <a:ext cx="5567769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045798" y="393270"/>
          <a:ext cx="6292563" cy="445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6878848" y="1655179"/>
            <a:ext cx="486504" cy="26487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1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89544" y="1438955"/>
            <a:ext cx="249546" cy="2973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1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35560" y="1628151"/>
            <a:ext cx="324336" cy="26757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644" tIns="34322" rIns="68644" bIns="3432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26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22064" y="1640578"/>
            <a:ext cx="324336" cy="26633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644" tIns="34322" rIns="68644" bIns="3432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26"/>
          </a:p>
        </p:txBody>
      </p:sp>
      <p:sp>
        <p:nvSpPr>
          <p:cNvPr id="13" name="TextBox 1"/>
          <p:cNvSpPr txBox="1"/>
          <p:nvPr/>
        </p:nvSpPr>
        <p:spPr>
          <a:xfrm>
            <a:off x="7797800" y="1814480"/>
            <a:ext cx="700215" cy="5306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51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58,6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7797800" y="3136812"/>
            <a:ext cx="700215" cy="5306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51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16,8</a:t>
            </a:r>
          </a:p>
        </p:txBody>
      </p:sp>
    </p:spTree>
    <p:extLst>
      <p:ext uri="{BB962C8B-B14F-4D97-AF65-F5344CB8AC3E}">
        <p14:creationId xmlns:p14="http://schemas.microsoft.com/office/powerpoint/2010/main" val="198474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565280" y="3384968"/>
            <a:ext cx="5394688" cy="300210"/>
            <a:chOff x="1043608" y="4252446"/>
            <a:chExt cx="7834336" cy="39991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043608" y="4437112"/>
              <a:ext cx="6840760" cy="0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941840" y="4252446"/>
              <a:ext cx="936104" cy="39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51" b="1" dirty="0">
                  <a:solidFill>
                    <a:srgbClr val="9BBB59">
                      <a:lumMod val="75000"/>
                    </a:srgbClr>
                  </a:solidFill>
                </a:rPr>
                <a:t>16,8</a:t>
              </a:r>
            </a:p>
          </p:txBody>
        </p:sp>
      </p:grp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2175976" y="898395"/>
          <a:ext cx="6162385" cy="367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2554368" y="1709233"/>
            <a:ext cx="5405601" cy="300210"/>
            <a:chOff x="1043608" y="2492896"/>
            <a:chExt cx="7776864" cy="39991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043608" y="2708920"/>
              <a:ext cx="6840760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884368" y="2492896"/>
              <a:ext cx="936104" cy="39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51" b="1" dirty="0">
                  <a:solidFill>
                    <a:srgbClr val="9BBB59">
                      <a:lumMod val="75000"/>
                    </a:srgbClr>
                  </a:solidFill>
                </a:rPr>
                <a:t>58,6</a:t>
              </a:r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>
            <a:off x="4329058" y="1598794"/>
            <a:ext cx="449979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35560" y="1593640"/>
            <a:ext cx="473687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6690" y="249723"/>
            <a:ext cx="5012998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1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«Зона риска» </a:t>
            </a:r>
          </a:p>
          <a:p>
            <a:pPr algn="ctr"/>
            <a:r>
              <a:rPr lang="ru-RU" sz="1351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области качества образования в кластере с низким ИСБШ</a:t>
            </a:r>
          </a:p>
        </p:txBody>
      </p:sp>
    </p:spTree>
    <p:extLst>
      <p:ext uri="{BB962C8B-B14F-4D97-AF65-F5344CB8AC3E}">
        <p14:creationId xmlns:p14="http://schemas.microsoft.com/office/powerpoint/2010/main" val="963051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121920" y="249723"/>
            <a:ext cx="6562349" cy="4540704"/>
            <a:chOff x="539552" y="332656"/>
            <a:chExt cx="8741704" cy="6048672"/>
          </a:xfrm>
        </p:grpSpPr>
        <p:sp>
          <p:nvSpPr>
            <p:cNvPr id="16" name="TextBox 15"/>
            <p:cNvSpPr txBox="1"/>
            <p:nvPr/>
          </p:nvSpPr>
          <p:spPr>
            <a:xfrm>
              <a:off x="1278562" y="332656"/>
              <a:ext cx="6677814" cy="953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51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«Зона риска» </a:t>
              </a:r>
            </a:p>
            <a:p>
              <a:pPr algn="ctr"/>
              <a:r>
                <a:rPr lang="ru-RU" sz="1351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в области качества образования в кластере со средним ИСБШ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39552" y="1268760"/>
              <a:ext cx="8741704" cy="5112568"/>
              <a:chOff x="539552" y="1268760"/>
              <a:chExt cx="8741704" cy="5112568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1187624" y="2339588"/>
                <a:ext cx="7920880" cy="399910"/>
                <a:chOff x="1043608" y="2492896"/>
                <a:chExt cx="7776864" cy="399910"/>
              </a:xfrm>
            </p:grpSpPr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>
                  <a:off x="1043608" y="2708920"/>
                  <a:ext cx="684076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7884367" y="2492896"/>
                  <a:ext cx="936105" cy="399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351" b="1" dirty="0">
                      <a:solidFill>
                        <a:srgbClr val="9BBB59">
                          <a:lumMod val="75000"/>
                        </a:srgbClr>
                      </a:solidFill>
                    </a:rPr>
                    <a:t>58,6</a:t>
                  </a:r>
                </a:p>
              </p:txBody>
            </p:sp>
          </p:grpSp>
          <p:grpSp>
            <p:nvGrpSpPr>
              <p:cNvPr id="13" name="Группа 12"/>
              <p:cNvGrpSpPr/>
              <p:nvPr/>
            </p:nvGrpSpPr>
            <p:grpSpPr>
              <a:xfrm>
                <a:off x="1158888" y="4437112"/>
                <a:ext cx="8122368" cy="399910"/>
                <a:chOff x="1043608" y="4252446"/>
                <a:chExt cx="7834336" cy="399910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1043608" y="4437112"/>
                  <a:ext cx="6840760" cy="0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7941840" y="4252446"/>
                  <a:ext cx="936104" cy="399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351" b="1" dirty="0">
                      <a:solidFill>
                        <a:srgbClr val="9BBB59">
                          <a:lumMod val="75000"/>
                        </a:srgbClr>
                      </a:solidFill>
                    </a:rPr>
                    <a:t>16,8</a:t>
                  </a:r>
                </a:p>
              </p:txBody>
            </p:sp>
          </p:grpSp>
          <p:graphicFrame>
            <p:nvGraphicFramePr>
              <p:cNvPr id="15" name="Диаграмма 14"/>
              <p:cNvGraphicFramePr>
                <a:graphicFrameLocks/>
              </p:cNvGraphicFramePr>
              <p:nvPr/>
            </p:nvGraphicFramePr>
            <p:xfrm>
              <a:off x="539552" y="1268760"/>
              <a:ext cx="8424936" cy="51125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0" name="Скругленный прямоугольник 9"/>
              <p:cNvSpPr/>
              <p:nvPr/>
            </p:nvSpPr>
            <p:spPr>
              <a:xfrm>
                <a:off x="1331640" y="249289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2195736" y="248125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2843808" y="248125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3707904" y="247621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860031" y="249289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5940151" y="249289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6588223" y="2492896"/>
                <a:ext cx="288033" cy="38884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1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3" name="Скругленный прямоугольник 22"/>
          <p:cNvSpPr/>
          <p:nvPr/>
        </p:nvSpPr>
        <p:spPr>
          <a:xfrm>
            <a:off x="3040871" y="1871403"/>
            <a:ext cx="216225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78775" y="1871403"/>
            <a:ext cx="216225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42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532796" y="3269881"/>
            <a:ext cx="6097417" cy="300210"/>
            <a:chOff x="1043608" y="4252446"/>
            <a:chExt cx="7834336" cy="39991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043608" y="4437112"/>
              <a:ext cx="6840760" cy="0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941840" y="4252446"/>
              <a:ext cx="936104" cy="39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51" b="1" dirty="0">
                  <a:solidFill>
                    <a:srgbClr val="9BBB59">
                      <a:lumMod val="75000"/>
                    </a:srgbClr>
                  </a:solidFill>
                </a:rPr>
                <a:t>16,8</a:t>
              </a:r>
            </a:p>
          </p:txBody>
        </p:sp>
      </p:grpSp>
      <p:graphicFrame>
        <p:nvGraphicFramePr>
          <p:cNvPr id="23" name="Диаграмма 22"/>
          <p:cNvGraphicFramePr>
            <a:graphicFrameLocks/>
          </p:cNvGraphicFramePr>
          <p:nvPr/>
        </p:nvGraphicFramePr>
        <p:xfrm>
          <a:off x="2121920" y="844339"/>
          <a:ext cx="6270497" cy="394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2500312" y="1601121"/>
            <a:ext cx="5946161" cy="300210"/>
            <a:chOff x="1043608" y="2492896"/>
            <a:chExt cx="7776864" cy="39991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043608" y="2708920"/>
              <a:ext cx="6840760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884367" y="2492896"/>
              <a:ext cx="936105" cy="399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51" b="1" dirty="0">
                  <a:solidFill>
                    <a:srgbClr val="9BBB59">
                      <a:lumMod val="75000"/>
                    </a:srgbClr>
                  </a:solidFill>
                </a:rPr>
                <a:t>58,6</a:t>
              </a:r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>
            <a:off x="2824648" y="1752307"/>
            <a:ext cx="216225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6690" y="249723"/>
            <a:ext cx="5012998" cy="715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1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«Зона риска» </a:t>
            </a:r>
          </a:p>
          <a:p>
            <a:pPr algn="ctr"/>
            <a:r>
              <a:rPr lang="ru-RU" sz="1351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области качества образования в кластере со средним ИСБШ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65207" y="1763291"/>
            <a:ext cx="540561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30103" y="1763291"/>
            <a:ext cx="216225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95000" y="1763291"/>
            <a:ext cx="378393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08568" y="1763291"/>
            <a:ext cx="216225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9128" y="1763291"/>
            <a:ext cx="216225" cy="2919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13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851640" y="195667"/>
          <a:ext cx="6648889" cy="470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338144" y="3060635"/>
            <a:ext cx="494234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5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768BEFF-1D67-4EB1-BF8A-3CA25024ED1A}"/>
              </a:ext>
            </a:extLst>
          </p:cNvPr>
          <p:cNvSpPr/>
          <p:nvPr/>
        </p:nvSpPr>
        <p:spPr>
          <a:xfrm>
            <a:off x="144500" y="878895"/>
            <a:ext cx="10009112" cy="4202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просвещения от 07.11.2018 № 190/1512 «Об утверждении Порядка проведения государственной итоговой аттестации по образовательным программам  среднего общего образования».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приказ министерства просвещения Российской Федерации от 07.11.2018 № 189 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приказ министерства образования, науки и молодёжной политики Краснодарского края от 08.10.2019 № 3990 «Об утверждении плана информационно-разъяснительной работы о порядке проведения государственной итоговой аттестации по образовательным программам основного общего и среднего общего образования в Краснодарском крае в 2019 – 2020 учебном году»;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4668EEB-656B-4869-A26C-DE05D287FC1D}"/>
              </a:ext>
            </a:extLst>
          </p:cNvPr>
          <p:cNvSpPr/>
          <p:nvPr/>
        </p:nvSpPr>
        <p:spPr>
          <a:xfrm>
            <a:off x="396528" y="0"/>
            <a:ext cx="9162776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организации ИРР необходимо руководствоваться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следующими нормативно-правовыми документами: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4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797583" y="303779"/>
          <a:ext cx="6648889" cy="443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257240" y="1493011"/>
            <a:ext cx="486504" cy="26487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1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312" y="1567390"/>
            <a:ext cx="486504" cy="26487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1"/>
          </a:p>
        </p:txBody>
      </p:sp>
    </p:spTree>
    <p:extLst>
      <p:ext uri="{BB962C8B-B14F-4D97-AF65-F5344CB8AC3E}">
        <p14:creationId xmlns:p14="http://schemas.microsoft.com/office/powerpoint/2010/main" val="3103878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230031" y="2952523"/>
            <a:ext cx="524343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851640" y="411891"/>
          <a:ext cx="7135393" cy="427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7490401" y="2687182"/>
            <a:ext cx="700215" cy="5306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51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26,7</a:t>
            </a:r>
          </a:p>
        </p:txBody>
      </p:sp>
    </p:spTree>
    <p:extLst>
      <p:ext uri="{BB962C8B-B14F-4D97-AF65-F5344CB8AC3E}">
        <p14:creationId xmlns:p14="http://schemas.microsoft.com/office/powerpoint/2010/main" val="4197365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851640" y="357835"/>
          <a:ext cx="6594833" cy="454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4507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797584" y="303780"/>
          <a:ext cx="6648889" cy="4378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51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324521" y="125859"/>
            <a:ext cx="9649071" cy="504056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Допуск  к ГИА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4520" y="629915"/>
            <a:ext cx="9649071" cy="439248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итогового сочинения (изложения) – 04.12.2019, 05.02.2020, 06.05.2020; итогового собеседования – 12.02.2020, 11.03.2020, 18.05.2020;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проведения и система оценивания итогового сочинения (изложения) и итогового собеседования;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и порядок информирования о результатах итогового сочинения (изложения) и итогового собеседования;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Повторный допуск к итоговому сочинению (изложению) и итогового собеседования в текущем учебном году;</a:t>
            </a:r>
          </a:p>
        </p:txBody>
      </p:sp>
    </p:spTree>
    <p:extLst>
      <p:ext uri="{BB962C8B-B14F-4D97-AF65-F5344CB8AC3E}">
        <p14:creationId xmlns:p14="http://schemas.microsoft.com/office/powerpoint/2010/main" val="160210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вырезанным углом 2"/>
          <p:cNvSpPr/>
          <p:nvPr/>
        </p:nvSpPr>
        <p:spPr>
          <a:xfrm>
            <a:off x="-1" y="0"/>
            <a:ext cx="10298113" cy="1061963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5 открытых направлений тем итогового сочинения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на 2019-2020 учебный год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264" y="1133971"/>
            <a:ext cx="9911855" cy="39305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1524" y="1206397"/>
            <a:ext cx="9066004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«Война и мир» – к 150-летию великой книги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Надежда и отчаяние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 и зло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Гордость и смирение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и она</a:t>
            </a:r>
          </a:p>
        </p:txBody>
      </p:sp>
    </p:spTree>
    <p:extLst>
      <p:ext uri="{BB962C8B-B14F-4D97-AF65-F5344CB8AC3E}">
        <p14:creationId xmlns:p14="http://schemas.microsoft.com/office/powerpoint/2010/main" val="11453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вырезанным углом 2"/>
          <p:cNvSpPr/>
          <p:nvPr/>
        </p:nvSpPr>
        <p:spPr>
          <a:xfrm>
            <a:off x="-1" y="0"/>
            <a:ext cx="10298113" cy="557907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-44213"/>
            <a:ext cx="1029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Информационная поддержка участникам ГИА оказывается через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средства массовой информации, сайты и социальные сети: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" y="602118"/>
            <a:ext cx="10298111" cy="446235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8496" y="799661"/>
            <a:ext cx="4961547" cy="406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00B0F0"/>
                </a:solidFill>
              </a:rPr>
              <a:t>https://edu.gov.ru/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сайт Министерства просвещения Российской Федерации;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http://ob</a:t>
            </a:r>
            <a:r>
              <a:rPr lang="en-US" sz="1400" b="1" u="sng" dirty="0" err="1">
                <a:solidFill>
                  <a:srgbClr val="00B0F0"/>
                </a:solidFill>
              </a:rPr>
              <a:t>rn</a:t>
            </a:r>
            <a:r>
              <a:rPr lang="ru-RU" sz="1400" b="1" u="sng" dirty="0">
                <a:solidFill>
                  <a:srgbClr val="00B0F0"/>
                </a:solidFill>
              </a:rPr>
              <a:t>adzor.gov.ru/</a:t>
            </a:r>
            <a:r>
              <a:rPr lang="ru-RU" sz="1400" b="1" u="sng" dirty="0" err="1">
                <a:solidFill>
                  <a:srgbClr val="00B0F0"/>
                </a:solidFill>
              </a:rPr>
              <a:t>ru</a:t>
            </a:r>
            <a:r>
              <a:rPr lang="ru-RU" sz="1400" b="1" u="sng" dirty="0">
                <a:solidFill>
                  <a:srgbClr val="00B0F0"/>
                </a:solidFill>
              </a:rPr>
              <a:t>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сайт Федеральной службы по надзору в сфере образования и науки (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Рособрнадзор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http://www.</a:t>
            </a:r>
            <a:r>
              <a:rPr lang="en-US" sz="1400" b="1" u="sng" dirty="0" err="1">
                <a:solidFill>
                  <a:srgbClr val="00B0F0"/>
                </a:solidFill>
              </a:rPr>
              <a:t>ege</a:t>
            </a:r>
            <a:r>
              <a:rPr lang="ru-RU" sz="1400" b="1" u="sng" dirty="0">
                <a:solidFill>
                  <a:srgbClr val="00B0F0"/>
                </a:solidFill>
              </a:rPr>
              <a:t>.edu.ru/</a:t>
            </a:r>
            <a:r>
              <a:rPr lang="ru-RU" sz="1400" b="1" u="sng" dirty="0" err="1">
                <a:solidFill>
                  <a:srgbClr val="00B0F0"/>
                </a:solidFill>
              </a:rPr>
              <a:t>ru</a:t>
            </a:r>
            <a:r>
              <a:rPr lang="ru-RU" sz="1400" b="1" u="sng" dirty="0">
                <a:solidFill>
                  <a:srgbClr val="00B0F0"/>
                </a:solidFill>
              </a:rPr>
              <a:t>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информационный портал ЕГЭ;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http://fipi.ru/about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сайт ФГБНУ «Федеральный институт педагогических измерений» (ФГБНУ «ФИПИ»)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http://www.minobrkuban</a:t>
            </a:r>
            <a:r>
              <a:rPr lang="en-US" sz="1400" b="1" u="sng" dirty="0">
                <a:solidFill>
                  <a:srgbClr val="00B0F0"/>
                </a:solidFill>
              </a:rPr>
              <a:t>.</a:t>
            </a:r>
            <a:r>
              <a:rPr lang="en-US" sz="1400" b="1" u="sng" dirty="0" err="1">
                <a:solidFill>
                  <a:srgbClr val="00B0F0"/>
                </a:solidFill>
              </a:rPr>
              <a:t>ru</a:t>
            </a:r>
            <a:r>
              <a:rPr lang="ru-RU" sz="1400" b="1" u="sng" dirty="0">
                <a:solidFill>
                  <a:srgbClr val="00B0F0"/>
                </a:solidFill>
              </a:rPr>
              <a:t>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сайт министерства образования, науки и молодежной политики Краснодарского края;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http://www.gas.kubannet.</a:t>
            </a:r>
            <a:r>
              <a:rPr lang="en-US" sz="1400" b="1" u="sng" dirty="0" err="1">
                <a:solidFill>
                  <a:srgbClr val="00B0F0"/>
                </a:solidFill>
              </a:rPr>
              <a:t>ru</a:t>
            </a:r>
            <a:r>
              <a:rPr lang="ru-RU" sz="1400" b="1" u="sng" dirty="0">
                <a:solidFill>
                  <a:srgbClr val="00B0F0"/>
                </a:solidFill>
              </a:rPr>
              <a:t>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сайт ГКУ КК Центр оценки качества образования;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u="sng" dirty="0">
                <a:solidFill>
                  <a:srgbClr val="00B0F0"/>
                </a:solidFill>
                <a:ea typeface="Calibri"/>
                <a:cs typeface="Calibri"/>
              </a:rPr>
              <a:t>http://do.krd.ru/</a:t>
            </a:r>
            <a:r>
              <a:rPr lang="ru-RU" sz="1400" b="1" dirty="0">
                <a:solidFill>
                  <a:prstClr val="black"/>
                </a:solidFill>
                <a:ea typeface="Calibri"/>
                <a:cs typeface="Calibri"/>
              </a:rPr>
              <a:t> -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</a:rPr>
              <a:t>официальный сайт Департамент образования администрации муниципального образования город Краснодар;</a:t>
            </a:r>
            <a:endParaRPr lang="ru-RU" sz="11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1465" y="737880"/>
            <a:ext cx="516664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00B0F0"/>
                </a:solidFill>
              </a:rPr>
              <a:t>http://www.iro23</a:t>
            </a:r>
            <a:r>
              <a:rPr lang="en-US" sz="1400" b="1" u="sng" dirty="0">
                <a:solidFill>
                  <a:srgbClr val="00B0F0"/>
                </a:solidFill>
              </a:rPr>
              <a:t>.</a:t>
            </a:r>
            <a:r>
              <a:rPr lang="en-US" sz="1400" b="1" u="sng" dirty="0" err="1">
                <a:solidFill>
                  <a:srgbClr val="00B0F0"/>
                </a:solidFill>
              </a:rPr>
              <a:t>ru</a:t>
            </a:r>
            <a:r>
              <a:rPr lang="ru-RU" sz="1400" b="1" u="sng" dirty="0">
                <a:solidFill>
                  <a:srgbClr val="00B0F0"/>
                </a:solidFill>
              </a:rPr>
              <a:t>/</a:t>
            </a:r>
            <a:r>
              <a:rPr lang="ru-RU" sz="1400" b="1" dirty="0">
                <a:solidFill>
                  <a:srgbClr val="00B0F0"/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официальный сайт ГБОУ ДПО «Институт развития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образования» Краснодарского края;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https:.//vk.</a:t>
            </a:r>
            <a:r>
              <a:rPr lang="en-US" sz="1400" b="1" u="sng" dirty="0">
                <a:solidFill>
                  <a:srgbClr val="00B0F0"/>
                </a:solidFill>
              </a:rPr>
              <a:t>com</a:t>
            </a:r>
            <a:r>
              <a:rPr lang="ru-RU" sz="1400" b="1" u="sng" dirty="0">
                <a:solidFill>
                  <a:srgbClr val="00B0F0"/>
                </a:solidFill>
              </a:rPr>
              <a:t>/</a:t>
            </a:r>
            <a:r>
              <a:rPr lang="ru-RU" sz="1400" b="1" u="sng" dirty="0" err="1">
                <a:solidFill>
                  <a:srgbClr val="00B0F0"/>
                </a:solidFill>
              </a:rPr>
              <a:t>giakuban</a:t>
            </a:r>
            <a:r>
              <a:rPr lang="ru-RU" sz="1400" b="1" dirty="0">
                <a:solidFill>
                  <a:srgbClr val="00B0F0"/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официальная группа «Государственная итоговая аттестация на Кубани» в социальной сети «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ВКонтакте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»;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https://www.instagram.com/giakuban</a:t>
            </a:r>
            <a:r>
              <a:rPr lang="ru-RU" sz="1400" b="1" dirty="0">
                <a:solidFill>
                  <a:srgbClr val="00B0F0"/>
                </a:solidFill>
              </a:rPr>
              <a:t>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официальная группа «Государственная итоговая аттестация на Кубани» в социальной сети «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Instagram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»;</a:t>
            </a:r>
          </a:p>
          <a:p>
            <a:r>
              <a:rPr lang="ru-RU" sz="1400" b="1" u="sng" dirty="0">
                <a:solidFill>
                  <a:srgbClr val="00B0F0"/>
                </a:solidFill>
              </a:rPr>
              <a:t>https://www.facebook.co</a:t>
            </a:r>
            <a:r>
              <a:rPr lang="en-US" sz="1400" b="1" u="sng" dirty="0">
                <a:solidFill>
                  <a:srgbClr val="00B0F0"/>
                </a:solidFill>
              </a:rPr>
              <a:t>m</a:t>
            </a:r>
            <a:r>
              <a:rPr lang="ru-RU" sz="1400" b="1" u="sng" dirty="0">
                <a:solidFill>
                  <a:srgbClr val="00B0F0"/>
                </a:solidFill>
              </a:rPr>
              <a:t>/</a:t>
            </a:r>
            <a:r>
              <a:rPr lang="en-US" sz="1400" b="1" u="sng" dirty="0" err="1">
                <a:solidFill>
                  <a:srgbClr val="00B0F0"/>
                </a:solidFill>
              </a:rPr>
              <a:t>giakuban</a:t>
            </a:r>
            <a:r>
              <a:rPr lang="ru-RU" sz="1400" b="1" u="sng" dirty="0">
                <a:solidFill>
                  <a:srgbClr val="00B0F0"/>
                </a:solidFill>
              </a:rPr>
              <a:t>/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официальная группа «Государственная итоговая аттестация на Кубани» в социальной сети «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Facebook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»;</a:t>
            </a:r>
          </a:p>
          <a:p>
            <a:r>
              <a:rPr lang="ru-RU" sz="1400" b="1" u="sng" dirty="0">
                <a:solidFill>
                  <a:srgbClr val="00B0F0"/>
                </a:solidFill>
                <a:ea typeface="Times New Roman"/>
              </a:rPr>
              <a:t>https://www.instagram.com/do.krd.official</a:t>
            </a:r>
            <a:r>
              <a:rPr lang="ru-RU" sz="1400" dirty="0">
                <a:solidFill>
                  <a:srgbClr val="00B0F0"/>
                </a:solidFill>
                <a:latin typeface="Times New Roman"/>
                <a:ea typeface="Times New Roman"/>
              </a:rPr>
              <a:t>  </a:t>
            </a:r>
            <a:r>
              <a:rPr lang="ru-RU" sz="1200" dirty="0">
                <a:latin typeface="Times New Roman"/>
                <a:ea typeface="Times New Roman"/>
              </a:rPr>
              <a:t>- </a:t>
            </a:r>
            <a:r>
              <a:rPr lang="ru-RU" sz="1400" b="1" dirty="0">
                <a:solidFill>
                  <a:srgbClr val="254061"/>
                </a:solidFill>
              </a:rPr>
              <a:t>-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официальная группа «Департамент образования администрации муниципального образования город Краснодар» в социальной сети «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Instagram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»;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sz="1400" b="1" u="sng" dirty="0">
                <a:solidFill>
                  <a:srgbClr val="00B0F0"/>
                </a:solidFill>
              </a:rPr>
              <a:t>https://vk.com/do.krd.official</a:t>
            </a:r>
            <a:r>
              <a:rPr lang="ru-RU" sz="1400" b="1" dirty="0">
                <a:solidFill>
                  <a:srgbClr val="00B0F0"/>
                </a:solidFill>
              </a:rPr>
              <a:t> </a:t>
            </a:r>
            <a:r>
              <a:rPr lang="ru-RU" sz="1400" b="1" dirty="0">
                <a:solidFill>
                  <a:srgbClr val="254061"/>
                </a:solidFill>
              </a:rPr>
              <a:t>-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официальная группа «Департамент образования администрации муниципального образования город Краснодар» в социальной сети «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ВКонтакте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»;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60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684561" y="125859"/>
            <a:ext cx="9217022" cy="504056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Информация в разделе по вопросам ГИА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6688" y="845940"/>
            <a:ext cx="7200800" cy="41764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ФИО лица, ответственного за подготовку к ГИА в 9, 11 классах, его контактные телефоны, график приёма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Нормативно правовое регулирование ГИА 9, 11 классов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Сроки и места регистрации на ГИА для выпускников прошлых лет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Сроки проведения ГИА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Сроки, места и порядок подачи и рассмотрения апелляций ГИА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Материалы по информационно-разъяснительной работе</a:t>
            </a:r>
          </a:p>
        </p:txBody>
      </p:sp>
    </p:spTree>
    <p:extLst>
      <p:ext uri="{BB962C8B-B14F-4D97-AF65-F5344CB8AC3E}">
        <p14:creationId xmlns:p14="http://schemas.microsoft.com/office/powerpoint/2010/main" val="111869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324521" y="125859"/>
            <a:ext cx="9649071" cy="504056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Общие вопросы подготовки к ГИА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4520" y="768013"/>
            <a:ext cx="9649071" cy="41764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допуска к ГИА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предметов, сроки подачи заявления на сдачу ГИА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проведения ГИА -11 по математике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Досрочный, основной и дополнительный период проведения ГИА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систем видеонаблюдения 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металлодетекторов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проведении экзаменов ППЭ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в ППЭ для участников ГИА, в т.ч. с ОВЗ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запрещенных и допустимых средств в ППЭ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порядку поведения участников экзаменов в ППЭ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 для удаления с экзамена за нарушение порядка проведения ГИА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ГИА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и условия пересдачи экзаменов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которые можно использовать на экзаменах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и места получения результатов ГИА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Апелляция , ее виды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 сроки подачи и рассмотрения апелляций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1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893C74F-F850-4C61-844B-2AB5F994B66F}"/>
              </a:ext>
            </a:extLst>
          </p:cNvPr>
          <p:cNvSpPr/>
          <p:nvPr/>
        </p:nvSpPr>
        <p:spPr>
          <a:xfrm>
            <a:off x="1404640" y="1095937"/>
            <a:ext cx="7200800" cy="3736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письмо министерства образования, науки и молодёжной политики Краснодарского края от 21.10.2019 № 47-01-13-23076/19 «Об организации и проведении ИРР по вопросам ГИА-9 в 2020 году»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письмо министерства образования, науки и молодёжной политики Краснодарского края от 03.10.2019 № 47-01-13-21356/19 «Об организации и проведении ИРР по вопросам ГИА-11 в 2020 году»).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3F096D0-708A-464B-8655-913CE3CFD0C5}"/>
              </a:ext>
            </a:extLst>
          </p:cNvPr>
          <p:cNvSpPr/>
          <p:nvPr/>
        </p:nvSpPr>
        <p:spPr>
          <a:xfrm>
            <a:off x="1404641" y="341883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Перечень тем и вопросов  при проведении ИРР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5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519" y="705572"/>
            <a:ext cx="9649071" cy="44123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324519" y="114447"/>
            <a:ext cx="9649071" cy="504056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NewRomanPS-BoldMT"/>
              </a:rPr>
              <a:t>Форма листа ознакомления обучающихся, их родителей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53" y="739751"/>
            <a:ext cx="7258940" cy="434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238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1101</Words>
  <Application>Microsoft Office PowerPoint</Application>
  <PresentationFormat>Произвольный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проверки выдачи аттестатов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Грибанов Андрей Леонидович</dc:creator>
  <cp:lastModifiedBy>Тарасова Ольга</cp:lastModifiedBy>
  <cp:revision>44</cp:revision>
  <cp:lastPrinted>2019-11-08T07:18:14Z</cp:lastPrinted>
  <dcterms:created xsi:type="dcterms:W3CDTF">2019-08-27T08:42:33Z</dcterms:created>
  <dcterms:modified xsi:type="dcterms:W3CDTF">2019-11-27T07:39:58Z</dcterms:modified>
</cp:coreProperties>
</file>